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347" r:id="rId3"/>
    <p:sldId id="388" r:id="rId4"/>
    <p:sldId id="385" r:id="rId5"/>
    <p:sldId id="384" r:id="rId6"/>
    <p:sldId id="386" r:id="rId7"/>
    <p:sldId id="387" r:id="rId8"/>
    <p:sldId id="390" r:id="rId9"/>
    <p:sldId id="392" r:id="rId10"/>
    <p:sldId id="393" r:id="rId11"/>
    <p:sldId id="391" r:id="rId12"/>
    <p:sldId id="389" r:id="rId13"/>
  </p:sldIdLst>
  <p:sldSz cx="9144000" cy="6858000" type="screen4x3"/>
  <p:notesSz cx="6858000" cy="9144000"/>
  <p:embeddedFontLs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Merriweather" panose="020B0604020202020204" charset="0"/>
      <p:regular r:id="rId19"/>
      <p:bold r:id="rId20"/>
      <p:italic r:id="rId21"/>
      <p:boldItalic r:id="rId22"/>
    </p:embeddedFont>
    <p:embeddedFont>
      <p:font typeface="Book Antiqua" panose="02040602050305030304" pitchFamily="18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新細明體" panose="02020500000000000000" pitchFamily="18" charset="-12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3F34"/>
    <a:srgbClr val="FFB3B3"/>
    <a:srgbClr val="33C206"/>
    <a:srgbClr val="FF3300"/>
    <a:srgbClr val="BBEE1C"/>
    <a:srgbClr val="75911A"/>
    <a:srgbClr val="FFFFBD"/>
    <a:srgbClr val="F0F92F"/>
    <a:srgbClr val="6699FF"/>
    <a:srgbClr val="A1F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80" autoAdjust="0"/>
  </p:normalViewPr>
  <p:slideViewPr>
    <p:cSldViewPr snapToGrid="0">
      <p:cViewPr varScale="1">
        <p:scale>
          <a:sx n="72" d="100"/>
          <a:sy n="72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5836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40921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85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6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7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0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0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94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9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1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45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8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03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75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742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46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78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50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08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119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792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03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73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115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Random_variable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en.wikipedia.org/wiki/Probability_distribu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en.wikipedia.org/wiki/Statistics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://en.wikipedia.org/wiki/Probability" TargetMode="External"/><Relationship Id="rId10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0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2853533"/>
            <a:ext cx="9114089" cy="124573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F2B516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911" y="4511323"/>
            <a:ext cx="9114089" cy="3818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hape 10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>
                <a:latin typeface="Calibri (Body)"/>
                <a:sym typeface="Arial"/>
              </a:rPr>
              <a:pPr lvl="0"/>
              <a:t>1</a:t>
            </a:fld>
            <a:endParaRPr lang="en-US">
              <a:latin typeface="Calibri (Body)"/>
              <a:sym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2842" y="120"/>
            <a:ext cx="9156841" cy="6857880"/>
            <a:chOff x="-15373" y="26196"/>
            <a:chExt cx="9497987" cy="6857880"/>
          </a:xfrm>
        </p:grpSpPr>
        <p:sp>
          <p:nvSpPr>
            <p:cNvPr id="17" name="Shape 110"/>
            <p:cNvSpPr txBox="1"/>
            <p:nvPr/>
          </p:nvSpPr>
          <p:spPr>
            <a:xfrm>
              <a:off x="-15373" y="6727022"/>
              <a:ext cx="9497987" cy="15705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Al-Azzawi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16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Calibri (Body)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19" name="Shape 108"/>
          <p:cNvPicPr preferRelativeResize="0"/>
          <p:nvPr/>
        </p:nvPicPr>
        <p:blipFill rotWithShape="1">
          <a:blip r:embed="rId5">
            <a:alphaModFix amt="27000"/>
          </a:blip>
          <a:srcRect r="4489" b="3827"/>
          <a:stretch/>
        </p:blipFill>
        <p:spPr>
          <a:xfrm>
            <a:off x="4557932" y="227820"/>
            <a:ext cx="4587184" cy="647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14"/>
          <p:cNvSpPr txBox="1"/>
          <p:nvPr/>
        </p:nvSpPr>
        <p:spPr>
          <a:xfrm>
            <a:off x="-91659" y="250145"/>
            <a:ext cx="9235659" cy="3680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b="1" dirty="0">
                <a:latin typeface="Calibri (Body)"/>
                <a:cs typeface="Times New Roman" panose="02020603050405020304" pitchFamily="18" charset="0"/>
              </a:rPr>
              <a:t>University of Missouri-Columbia - College of Engineering – Electrical </a:t>
            </a:r>
            <a:r>
              <a:rPr lang="en-US" b="1">
                <a:latin typeface="Calibri (Body)"/>
                <a:cs typeface="Times New Roman" panose="02020603050405020304" pitchFamily="18" charset="0"/>
              </a:rPr>
              <a:t>Engineering and </a:t>
            </a:r>
            <a:r>
              <a:rPr lang="en-US" b="1" dirty="0">
                <a:latin typeface="Calibri (Body)"/>
                <a:cs typeface="Times New Roman" panose="02020603050405020304" pitchFamily="18" charset="0"/>
              </a:rPr>
              <a:t>Computer Science Dept.</a:t>
            </a:r>
          </a:p>
        </p:txBody>
      </p:sp>
      <p:sp>
        <p:nvSpPr>
          <p:cNvPr id="22" name="Shape 113"/>
          <p:cNvSpPr txBox="1"/>
          <p:nvPr/>
        </p:nvSpPr>
        <p:spPr>
          <a:xfrm>
            <a:off x="29911" y="4488945"/>
            <a:ext cx="9114089" cy="4825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rgbClr val="783F04"/>
              </a:buClr>
              <a:buSzPct val="25000"/>
            </a:pPr>
            <a:r>
              <a:rPr lang="en-US" sz="2400" b="1" dirty="0">
                <a:solidFill>
                  <a:srgbClr val="783F04"/>
                </a:solidFill>
                <a:latin typeface="Calibri (Body)"/>
                <a:ea typeface="Georgia"/>
                <a:cs typeface="Times New Roman" panose="02020603050405020304" pitchFamily="18" charset="0"/>
              </a:rPr>
              <a:t>PhD Candidate EECS</a:t>
            </a:r>
            <a:endParaRPr lang="en-US" sz="2400" b="1" dirty="0">
              <a:solidFill>
                <a:srgbClr val="783F04"/>
              </a:solidFill>
              <a:latin typeface="Calibri (Body)"/>
              <a:ea typeface="Georgia"/>
              <a:cs typeface="Times New Roman" panose="02020603050405020304" pitchFamily="18" charset="0"/>
              <a:sym typeface="Georgia"/>
            </a:endParaRPr>
          </a:p>
        </p:txBody>
      </p:sp>
      <p:sp>
        <p:nvSpPr>
          <p:cNvPr id="15" name="Shape 114"/>
          <p:cNvSpPr txBox="1"/>
          <p:nvPr/>
        </p:nvSpPr>
        <p:spPr>
          <a:xfrm>
            <a:off x="29912" y="4956779"/>
            <a:ext cx="9114088" cy="4983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Adil Al-</a:t>
            </a:r>
            <a:r>
              <a:rPr lang="en-US" sz="2000" b="1" dirty="0" err="1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Azzawi</a:t>
            </a:r>
            <a:endParaRPr lang="en-US" sz="2000" b="1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45" y="713781"/>
            <a:ext cx="1091420" cy="1222393"/>
          </a:xfrm>
          <a:prstGeom prst="rect">
            <a:avLst/>
          </a:prstGeom>
          <a:noFill/>
        </p:spPr>
      </p:pic>
      <p:sp>
        <p:nvSpPr>
          <p:cNvPr id="112" name="Shape 112"/>
          <p:cNvSpPr txBox="1"/>
          <p:nvPr/>
        </p:nvSpPr>
        <p:spPr>
          <a:xfrm>
            <a:off x="279312" y="3113798"/>
            <a:ext cx="9118209" cy="896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3600" b="1" dirty="0">
                <a:latin typeface="Calibri (Body)"/>
                <a:cs typeface="Times New Roman" panose="02020603050405020304" pitchFamily="18" charset="0"/>
              </a:rPr>
              <a:t>Localized Deep Learning Structure for The Large-Scale Biometric Data Recognition</a:t>
            </a:r>
            <a:endParaRPr lang="en-US" dirty="0"/>
          </a:p>
          <a:p>
            <a:endParaRPr lang="en-US" b="1" dirty="0">
              <a:latin typeface="Calibri (Body)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6566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PSO (Practical Swarm Optimization)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89DC71-3AD9-4A8D-855F-380BC8217727}"/>
              </a:ext>
            </a:extLst>
          </p:cNvPr>
          <p:cNvSpPr/>
          <p:nvPr/>
        </p:nvSpPr>
        <p:spPr>
          <a:xfrm>
            <a:off x="386641" y="6497929"/>
            <a:ext cx="8731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NimbusRomNo9L-Regu"/>
              </a:rPr>
              <a:t>Adil Al-</a:t>
            </a:r>
            <a:r>
              <a:rPr lang="en-US" sz="900" dirty="0" err="1">
                <a:latin typeface="NimbusRomNo9L-Regu"/>
              </a:rPr>
              <a:t>Azzawi</a:t>
            </a:r>
            <a:r>
              <a:rPr lang="en-US" sz="900" dirty="0">
                <a:latin typeface="NimbusRomNo9L-Regu"/>
              </a:rPr>
              <a:t>, Tony X. Han, “A Robust Spatially Invariant Model for Latent </a:t>
            </a:r>
            <a:r>
              <a:rPr lang="en-US" sz="900" dirty="0" err="1">
                <a:latin typeface="NimbusRomNo9L-Regu"/>
              </a:rPr>
              <a:t>ingerprint</a:t>
            </a:r>
            <a:r>
              <a:rPr lang="en-US" sz="900" dirty="0">
                <a:latin typeface="NimbusRomNo9L-Regu"/>
              </a:rPr>
              <a:t> Authentication Approach”, IEEE, </a:t>
            </a:r>
            <a:r>
              <a:rPr lang="en-US" sz="900" dirty="0" err="1">
                <a:latin typeface="NimbusRomNo9L-Regu"/>
              </a:rPr>
              <a:t>DeSE</a:t>
            </a:r>
            <a:r>
              <a:rPr lang="en-US" sz="900" dirty="0">
                <a:latin typeface="NimbusRomNo9L-Regu"/>
              </a:rPr>
              <a:t>, Developments in </a:t>
            </a:r>
            <a:r>
              <a:rPr lang="en-US" sz="900" dirty="0" err="1">
                <a:latin typeface="NimbusRomNo9L-Regu"/>
              </a:rPr>
              <a:t>eSystems</a:t>
            </a:r>
            <a:r>
              <a:rPr lang="en-US" sz="900" dirty="0">
                <a:latin typeface="NimbusRomNo9L-Regu"/>
              </a:rPr>
              <a:t> Engineering 2017</a:t>
            </a:r>
          </a:p>
        </p:txBody>
      </p:sp>
      <p:sp>
        <p:nvSpPr>
          <p:cNvPr id="18" name="Shape 152">
            <a:extLst>
              <a:ext uri="{FF2B5EF4-FFF2-40B4-BE49-F238E27FC236}">
                <a16:creationId xmlns:a16="http://schemas.microsoft.com/office/drawing/2014/main" id="{911E7538-B128-4080-A862-3CE23A9329D8}"/>
              </a:ext>
            </a:extLst>
          </p:cNvPr>
          <p:cNvSpPr txBox="1">
            <a:spLocks/>
          </p:cNvSpPr>
          <p:nvPr/>
        </p:nvSpPr>
        <p:spPr>
          <a:xfrm>
            <a:off x="106923" y="796838"/>
            <a:ext cx="8908479" cy="626872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b="1" dirty="0"/>
              <a:t>Find</a:t>
            </a:r>
            <a:r>
              <a:rPr lang="en-US" altLang="en-US" dirty="0"/>
              <a:t> the value of </a:t>
            </a:r>
            <a:r>
              <a:rPr lang="en-US" altLang="en-US" dirty="0">
                <a:solidFill>
                  <a:srgbClr val="FF0000"/>
                </a:solidFill>
              </a:rPr>
              <a:t>Mean(Xi(t))</a:t>
            </a:r>
            <a:r>
              <a:rPr lang="en-US" altLang="en-US" dirty="0"/>
              <a:t>=(9+20+15+10+18+19+12 +11+17+13 +9+8+10+7+5) /16 = 12.4</a:t>
            </a: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342900" lvl="1" indent="0">
              <a:lnSpc>
                <a:spcPct val="100000"/>
              </a:lnSpc>
              <a:buNone/>
            </a:pPr>
            <a:endParaRPr lang="en-US" altLang="en-US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b="1" dirty="0"/>
              <a:t>Evaluate</a:t>
            </a:r>
            <a:r>
              <a:rPr lang="en-US" altLang="en-US" dirty="0"/>
              <a:t> the fitness value for each particles by   </a:t>
            </a:r>
            <a:r>
              <a:rPr lang="en-US" altLang="en-US" dirty="0">
                <a:solidFill>
                  <a:srgbClr val="FF0000"/>
                </a:solidFill>
              </a:rPr>
              <a:t>f(Xi(t))=xi-t(xi))</a:t>
            </a: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Determine</a:t>
            </a:r>
            <a:r>
              <a:rPr lang="en-US" dirty="0"/>
              <a:t> the first optimal feature, </a:t>
            </a:r>
            <a:r>
              <a:rPr lang="en-US" dirty="0" err="1">
                <a:solidFill>
                  <a:srgbClr val="FF0000"/>
                </a:solidFill>
              </a:rPr>
              <a:t>Xbest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Change</a:t>
            </a:r>
            <a:r>
              <a:rPr lang="en-US" dirty="0"/>
              <a:t> the velocity: </a:t>
            </a:r>
            <a:r>
              <a:rPr lang="en-US" i="1" dirty="0">
                <a:latin typeface="Book Antiqua" panose="02040602050305030304" pitchFamily="18" charset="0"/>
              </a:rPr>
              <a:t>V</a:t>
            </a:r>
            <a:r>
              <a:rPr lang="en-US" i="1" baseline="-25000" dirty="0">
                <a:latin typeface="Book Antiqua" panose="02040602050305030304" pitchFamily="18" charset="0"/>
              </a:rPr>
              <a:t>i</a:t>
            </a:r>
            <a:r>
              <a:rPr lang="en-US" i="1" dirty="0">
                <a:latin typeface="Book Antiqua" panose="02040602050305030304" pitchFamily="18" charset="0"/>
              </a:rPr>
              <a:t>(t)=V</a:t>
            </a:r>
            <a:r>
              <a:rPr lang="en-US" i="1" baseline="-25000" dirty="0">
                <a:latin typeface="Book Antiqua" panose="02040602050305030304" pitchFamily="18" charset="0"/>
              </a:rPr>
              <a:t>i</a:t>
            </a:r>
            <a:r>
              <a:rPr lang="en-US" i="1" dirty="0">
                <a:latin typeface="Book Antiqua" panose="02040602050305030304" pitchFamily="18" charset="0"/>
              </a:rPr>
              <a:t>(t-1)+P</a:t>
            </a:r>
            <a:r>
              <a:rPr lang="en-US" i="1" baseline="-25000" dirty="0">
                <a:latin typeface="Book Antiqua" panose="02040602050305030304" pitchFamily="18" charset="0"/>
              </a:rPr>
              <a:t>1</a:t>
            </a:r>
            <a:r>
              <a:rPr lang="en-US" i="1" dirty="0">
                <a:latin typeface="Book Antiqua" panose="02040602050305030304" pitchFamily="18" charset="0"/>
              </a:rPr>
              <a:t>(</a:t>
            </a:r>
            <a:r>
              <a:rPr lang="en-US" i="1" dirty="0" err="1">
                <a:latin typeface="Book Antiqua" panose="02040602050305030304" pitchFamily="18" charset="0"/>
              </a:rPr>
              <a:t>X</a:t>
            </a:r>
            <a:r>
              <a:rPr lang="en-US" i="1" baseline="-25000" dirty="0" err="1">
                <a:latin typeface="Book Antiqua" panose="02040602050305030304" pitchFamily="18" charset="0"/>
              </a:rPr>
              <a:t>Pbesti</a:t>
            </a:r>
            <a:r>
              <a:rPr lang="en-US" i="1" dirty="0">
                <a:latin typeface="Book Antiqua" panose="02040602050305030304" pitchFamily="18" charset="0"/>
              </a:rPr>
              <a:t>-X</a:t>
            </a:r>
            <a:r>
              <a:rPr lang="en-US" i="1" baseline="-25000" dirty="0">
                <a:latin typeface="Book Antiqua" panose="02040602050305030304" pitchFamily="18" charset="0"/>
              </a:rPr>
              <a:t>i</a:t>
            </a:r>
            <a:r>
              <a:rPr lang="en-US" i="1" dirty="0">
                <a:latin typeface="Book Antiqua" panose="02040602050305030304" pitchFamily="18" charset="0"/>
              </a:rPr>
              <a:t>(t))+P</a:t>
            </a:r>
            <a:r>
              <a:rPr lang="en-US" i="1" baseline="-25000" dirty="0">
                <a:latin typeface="Book Antiqua" panose="02040602050305030304" pitchFamily="18" charset="0"/>
              </a:rPr>
              <a:t>2</a:t>
            </a:r>
            <a:r>
              <a:rPr lang="en-US" i="1" dirty="0">
                <a:latin typeface="Book Antiqua" panose="02040602050305030304" pitchFamily="18" charset="0"/>
              </a:rPr>
              <a:t>(X</a:t>
            </a:r>
            <a:r>
              <a:rPr lang="en-US" i="1" baseline="-25000" dirty="0">
                <a:latin typeface="Book Antiqua" panose="02040602050305030304" pitchFamily="18" charset="0"/>
              </a:rPr>
              <a:t>lbest1</a:t>
            </a:r>
            <a:r>
              <a:rPr lang="en-US" i="1" dirty="0">
                <a:latin typeface="Book Antiqua" panose="02040602050305030304" pitchFamily="18" charset="0"/>
              </a:rPr>
              <a:t>-X</a:t>
            </a:r>
            <a:r>
              <a:rPr lang="en-US" i="1" baseline="-25000" dirty="0">
                <a:latin typeface="Book Antiqua" panose="02040602050305030304" pitchFamily="18" charset="0"/>
              </a:rPr>
              <a:t> </a:t>
            </a:r>
            <a:r>
              <a:rPr lang="en-US" i="1" baseline="-25000" dirty="0" err="1">
                <a:latin typeface="Book Antiqua" panose="02040602050305030304" pitchFamily="18" charset="0"/>
              </a:rPr>
              <a:t>lbest</a:t>
            </a:r>
            <a:r>
              <a:rPr lang="en-US" i="1" dirty="0">
                <a:latin typeface="Book Antiqua" panose="02040602050305030304" pitchFamily="18" charset="0"/>
              </a:rPr>
              <a:t>)</a:t>
            </a:r>
            <a:r>
              <a:rPr lang="en-US" sz="1400" dirty="0">
                <a:latin typeface="Book Antiqua" panose="02040602050305030304" pitchFamily="18" charset="0"/>
              </a:rPr>
              <a:t>=</a:t>
            </a:r>
            <a:r>
              <a:rPr lang="en-US" dirty="0">
                <a:solidFill>
                  <a:srgbClr val="FF0000"/>
                </a:solidFill>
              </a:rPr>
              <a:t>19.5</a:t>
            </a: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Find</a:t>
            </a:r>
            <a:r>
              <a:rPr lang="en-US" dirty="0"/>
              <a:t> the new state </a:t>
            </a:r>
            <a:r>
              <a:rPr lang="en-US" i="1" dirty="0">
                <a:latin typeface="Book Antiqua" panose="02040602050305030304" pitchFamily="18" charset="0"/>
              </a:rPr>
              <a:t>Xi(t)=Xi(t-1)+Vi(t) </a:t>
            </a:r>
            <a:r>
              <a:rPr lang="en-US" dirty="0">
                <a:latin typeface="Book Antiqua" panose="02040602050305030304" pitchFamily="18" charset="0"/>
              </a:rPr>
              <a:t>=1+19.5=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20.5</a:t>
            </a: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Modify</a:t>
            </a:r>
            <a:r>
              <a:rPr lang="en-US" dirty="0"/>
              <a:t> the position by </a:t>
            </a:r>
            <a:r>
              <a:rPr lang="en-US" dirty="0">
                <a:solidFill>
                  <a:srgbClr val="FF0000"/>
                </a:solidFill>
              </a:rPr>
              <a:t>20.5</a:t>
            </a:r>
            <a:r>
              <a:rPr lang="en-US" dirty="0"/>
              <a:t> mod </a:t>
            </a:r>
            <a:r>
              <a:rPr lang="en-US" dirty="0">
                <a:solidFill>
                  <a:srgbClr val="FF0000"/>
                </a:solidFill>
              </a:rPr>
              <a:t>16</a:t>
            </a:r>
            <a:r>
              <a:rPr lang="en-US" dirty="0"/>
              <a:t>=5.5≈</a:t>
            </a:r>
            <a:r>
              <a:rPr lang="en-US" dirty="0">
                <a:solidFill>
                  <a:srgbClr val="FF0000"/>
                </a:solidFill>
              </a:rPr>
              <a:t>5</a:t>
            </a: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dirty="0">
              <a:solidFill>
                <a:srgbClr val="FF0000"/>
              </a:solidFill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en-US" sz="1600" dirty="0">
                <a:solidFill>
                  <a:srgbClr val="FF0000"/>
                </a:solidFill>
              </a:rPr>
              <a:t>A</a:t>
            </a:r>
            <a:endParaRPr lang="en-US" altLang="en-US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002060"/>
              </a:solidFill>
            </a:endParaRP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2060"/>
              </a:solidFill>
            </a:endParaRPr>
          </a:p>
          <a:p>
            <a:pPr marL="787400" lvl="2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800" dirty="0"/>
          </a:p>
          <a:p>
            <a:pPr marL="787400" lvl="2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800" dirty="0"/>
          </a:p>
          <a:p>
            <a:pPr marL="1143000" lvl="2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1143000" lvl="2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1143000" lvl="2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1143000" lvl="2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0000"/>
              </a:solidFill>
            </a:endParaRPr>
          </a:p>
          <a:p>
            <a:pPr marL="444500" lvl="1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2000" dirty="0">
              <a:solidFill>
                <a:srgbClr val="002060"/>
              </a:solidFill>
            </a:endParaRPr>
          </a:p>
          <a:p>
            <a:pPr marL="800100" lvl="1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altLang="zh-TW" sz="2000" dirty="0">
              <a:solidFill>
                <a:srgbClr val="002060"/>
              </a:solidFill>
            </a:endParaRPr>
          </a:p>
          <a:p>
            <a:pPr marL="457200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1B5B858-9530-496E-9836-305842FDD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34" y="1449298"/>
            <a:ext cx="1993091" cy="140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3E3CE67A-95DB-4088-B8CE-CD874227C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6"/>
          <a:stretch/>
        </p:blipFill>
        <p:spPr bwMode="auto">
          <a:xfrm>
            <a:off x="1149737" y="1418933"/>
            <a:ext cx="2079935" cy="145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93CEADC4-3AB6-4F67-80E1-85E822BD9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91" y="1462460"/>
            <a:ext cx="1993091" cy="140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CA56EF62-32F7-416F-9623-18A51968F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07" b="8276"/>
          <a:stretch/>
        </p:blipFill>
        <p:spPr bwMode="auto">
          <a:xfrm>
            <a:off x="570648" y="4781137"/>
            <a:ext cx="2679362" cy="167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04D7B5B0-0B8F-4051-BB62-0C7B873F1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22" y="4811409"/>
            <a:ext cx="2081885" cy="171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81C2DFA6-C4AE-412F-8D12-158F5D32A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4" t="16942" r="25026"/>
          <a:stretch/>
        </p:blipFill>
        <p:spPr bwMode="auto">
          <a:xfrm>
            <a:off x="3713734" y="4802337"/>
            <a:ext cx="2077377" cy="170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0B72E10-22A7-454A-B207-412C586DE2D5}"/>
              </a:ext>
            </a:extLst>
          </p:cNvPr>
          <p:cNvSpPr/>
          <p:nvPr/>
        </p:nvSpPr>
        <p:spPr>
          <a:xfrm>
            <a:off x="3276514" y="1877700"/>
            <a:ext cx="314825" cy="5686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F4651EC-9C3C-4FE3-B3ED-33BD5018EF17}"/>
              </a:ext>
            </a:extLst>
          </p:cNvPr>
          <p:cNvSpPr/>
          <p:nvPr/>
        </p:nvSpPr>
        <p:spPr>
          <a:xfrm>
            <a:off x="5840810" y="1897580"/>
            <a:ext cx="314825" cy="5686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36C198C-C7C4-4918-8225-220067EABED0}"/>
              </a:ext>
            </a:extLst>
          </p:cNvPr>
          <p:cNvSpPr/>
          <p:nvPr/>
        </p:nvSpPr>
        <p:spPr>
          <a:xfrm>
            <a:off x="5860688" y="5363025"/>
            <a:ext cx="314825" cy="5686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3C25CBD-76B3-481B-AB56-2849151A3914}"/>
              </a:ext>
            </a:extLst>
          </p:cNvPr>
          <p:cNvSpPr/>
          <p:nvPr/>
        </p:nvSpPr>
        <p:spPr>
          <a:xfrm>
            <a:off x="3269888" y="5343143"/>
            <a:ext cx="314825" cy="5686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252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Previous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FAB51-A6AE-455C-8902-923AB389A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8" y="886265"/>
            <a:ext cx="4573835" cy="13929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89DC71-3AD9-4A8D-855F-380BC8217727}"/>
              </a:ext>
            </a:extLst>
          </p:cNvPr>
          <p:cNvSpPr/>
          <p:nvPr/>
        </p:nvSpPr>
        <p:spPr>
          <a:xfrm>
            <a:off x="386641" y="6444921"/>
            <a:ext cx="8731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NimbusRomNo9L-Regu"/>
              </a:rPr>
              <a:t>Adil Al-</a:t>
            </a:r>
            <a:r>
              <a:rPr lang="en-US" sz="900" dirty="0" err="1">
                <a:latin typeface="NimbusRomNo9L-Regu"/>
              </a:rPr>
              <a:t>Azzawi</a:t>
            </a:r>
            <a:r>
              <a:rPr lang="en-US" sz="900" dirty="0">
                <a:latin typeface="NimbusRomNo9L-Regu"/>
              </a:rPr>
              <a:t>, Tony X. Han, “A Robust Spatially Invariant Model for Latent </a:t>
            </a:r>
            <a:r>
              <a:rPr lang="en-US" sz="900" dirty="0" err="1">
                <a:latin typeface="NimbusRomNo9L-Regu"/>
              </a:rPr>
              <a:t>ingerprint</a:t>
            </a:r>
            <a:r>
              <a:rPr lang="en-US" sz="900" dirty="0">
                <a:latin typeface="NimbusRomNo9L-Regu"/>
              </a:rPr>
              <a:t> Authentication Approach”, IEEE, </a:t>
            </a:r>
            <a:r>
              <a:rPr lang="en-US" sz="900" dirty="0" err="1">
                <a:latin typeface="NimbusRomNo9L-Regu"/>
              </a:rPr>
              <a:t>DeSE</a:t>
            </a:r>
            <a:r>
              <a:rPr lang="en-US" sz="900" dirty="0">
                <a:latin typeface="NimbusRomNo9L-Regu"/>
              </a:rPr>
              <a:t>, Developments in </a:t>
            </a:r>
            <a:r>
              <a:rPr lang="en-US" sz="900" dirty="0" err="1">
                <a:latin typeface="NimbusRomNo9L-Regu"/>
              </a:rPr>
              <a:t>eSystems</a:t>
            </a:r>
            <a:r>
              <a:rPr lang="en-US" sz="900" dirty="0">
                <a:latin typeface="NimbusRomNo9L-Regu"/>
              </a:rPr>
              <a:t> Engineering 2017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4FD33C-A2E8-4ECE-8191-A8DB9308D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944" y="929881"/>
            <a:ext cx="2102482" cy="1101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69F53D-66C8-496D-B517-6FE55650E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775" y="1026495"/>
            <a:ext cx="1488820" cy="877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692B4C-35FE-42D7-B3B9-2F357071C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098" y="2388213"/>
            <a:ext cx="4747224" cy="35683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E5BA4B-6F86-4FF1-997A-751F45B2A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9944" y="2075329"/>
            <a:ext cx="3802248" cy="43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7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2223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Current 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0FEECE-A387-4D41-B801-400C1D15EB32}"/>
              </a:ext>
            </a:extLst>
          </p:cNvPr>
          <p:cNvSpPr/>
          <p:nvPr/>
        </p:nvSpPr>
        <p:spPr>
          <a:xfrm>
            <a:off x="157192" y="827167"/>
            <a:ext cx="8375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Approach : 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Spider-Web based Model (Heuristic Random Space Searching Approach and Data structure) for Biometric Fingerprint Identification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91A6E-CC35-4A46-9037-2C7802F4A016}"/>
              </a:ext>
            </a:extLst>
          </p:cNvPr>
          <p:cNvSpPr/>
          <p:nvPr/>
        </p:nvSpPr>
        <p:spPr>
          <a:xfrm>
            <a:off x="612752" y="5526786"/>
            <a:ext cx="8417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In </a:t>
            </a:r>
            <a:r>
              <a:rPr lang="en-US" sz="20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  <a:hlinkClick r:id="rId5" tooltip="Probability"/>
              </a:rPr>
              <a:t>probability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  <a:hlinkClick r:id="rId6" tooltip="Statistics"/>
              </a:rPr>
              <a:t>statistics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, a circular distribution or polar distribution is a 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  <a:hlinkClick r:id="rId7" tooltip="Probability distribution"/>
              </a:rPr>
              <a:t>probability distribution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of a 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  <a:hlinkClick r:id="rId8" tooltip="Random variable"/>
              </a:rPr>
              <a:t>random variable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whose values are angles, usually taken to be in the range of </a:t>
            </a:r>
            <a:r>
              <a:rPr lang="ar-SA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0, 2π ) 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456C9-FC28-4B0C-803A-AB112142C9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112"/>
          <a:stretch/>
        </p:blipFill>
        <p:spPr>
          <a:xfrm>
            <a:off x="3321789" y="2335479"/>
            <a:ext cx="2590872" cy="2721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0752A-5249-4C58-9859-6DDD95C0D3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5578"/>
          <a:stretch/>
        </p:blipFill>
        <p:spPr>
          <a:xfrm>
            <a:off x="5861609" y="2517834"/>
            <a:ext cx="3168584" cy="2443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C1B6F-9AE3-4E97-B427-F0E789E448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628" y="2435201"/>
            <a:ext cx="2893931" cy="2621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3AF97-2C98-41DA-9DC9-2BB11FCDEAA6}"/>
              </a:ext>
            </a:extLst>
          </p:cNvPr>
          <p:cNvSpPr txBox="1"/>
          <p:nvPr/>
        </p:nvSpPr>
        <p:spPr>
          <a:xfrm>
            <a:off x="386641" y="5075729"/>
            <a:ext cx="2573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CB45C-8EF7-438F-AEEA-245242334473}"/>
              </a:ext>
            </a:extLst>
          </p:cNvPr>
          <p:cNvSpPr txBox="1"/>
          <p:nvPr/>
        </p:nvSpPr>
        <p:spPr>
          <a:xfrm>
            <a:off x="3288264" y="5070152"/>
            <a:ext cx="2573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8958F4-48C2-4285-8F7D-556BBC5A9DA0}"/>
              </a:ext>
            </a:extLst>
          </p:cNvPr>
          <p:cNvSpPr txBox="1"/>
          <p:nvPr/>
        </p:nvSpPr>
        <p:spPr>
          <a:xfrm>
            <a:off x="6244250" y="5070152"/>
            <a:ext cx="2573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Searching Algorithm</a:t>
            </a:r>
          </a:p>
        </p:txBody>
      </p:sp>
    </p:spTree>
    <p:extLst>
      <p:ext uri="{BB962C8B-B14F-4D97-AF65-F5344CB8AC3E}">
        <p14:creationId xmlns:p14="http://schemas.microsoft.com/office/powerpoint/2010/main" val="266655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50557"/>
            <a:ext cx="1850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38711" y="842214"/>
            <a:ext cx="8678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Fingerprint pattern detection and Identification</a:t>
            </a:r>
          </a:p>
          <a:p>
            <a:pPr marL="342900" lvl="1" indent="-342900"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0E1D6-E9BF-4312-BE07-75D1DDCCE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55" y="5003259"/>
            <a:ext cx="2056591" cy="1628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3EA4CD-4E73-40B0-A50D-19812493A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98"/>
          <a:stretch/>
        </p:blipFill>
        <p:spPr>
          <a:xfrm>
            <a:off x="3421812" y="1300152"/>
            <a:ext cx="1731422" cy="3231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51F056-5832-4DF7-9673-4F7DAA75C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40" y="1296687"/>
            <a:ext cx="2661359" cy="36253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E3EE09-2EE0-4B97-B384-4DF8D6ED0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717" y="1300151"/>
            <a:ext cx="3325477" cy="53058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57D2DA-5351-413C-A1C1-F50C35535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76" y="5003259"/>
            <a:ext cx="3352416" cy="16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50557"/>
            <a:ext cx="596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Biometric Fingerprint (Main Approach)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38711" y="842214"/>
            <a:ext cx="86788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Most of fingerprint automatic systems are based on </a:t>
            </a:r>
            <a:r>
              <a:rPr lang="en-US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minutiae matching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Minutiae points in the fingerprint pattern refer to </a:t>
            </a:r>
            <a:r>
              <a:rPr lang="en-US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ridge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termination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bifurcations</a:t>
            </a:r>
            <a:r>
              <a:rPr lang="en-US" sz="24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.</a:t>
            </a:r>
          </a:p>
          <a:p>
            <a:pPr marL="342900" lvl="1" indent="-342900"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98F9B-3E54-408F-ADFF-EE45043DF932}"/>
              </a:ext>
            </a:extLst>
          </p:cNvPr>
          <p:cNvSpPr/>
          <p:nvPr/>
        </p:nvSpPr>
        <p:spPr>
          <a:xfrm>
            <a:off x="41570" y="2399984"/>
            <a:ext cx="89886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8388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Ridge</a:t>
            </a:r>
            <a:r>
              <a:rPr lang="en-US" sz="20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 termination 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indicates the point where the ridge ends.</a:t>
            </a:r>
          </a:p>
          <a:p>
            <a:pPr marL="818388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Ridge</a:t>
            </a:r>
            <a:r>
              <a:rPr lang="en-US" sz="20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 bifurcation </a:t>
            </a:r>
            <a:r>
              <a:rPr lang="en-US" sz="20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refers to the point where single ridge splits into two ridges</a:t>
            </a:r>
          </a:p>
        </p:txBody>
      </p:sp>
      <p:pic>
        <p:nvPicPr>
          <p:cNvPr id="25" name="Picture 24" descr="C:\Documents and Settings\calvin\Application Data\Microsoft\Media Catalog\finger_characteristics.jpg">
            <a:extLst>
              <a:ext uri="{FF2B5EF4-FFF2-40B4-BE49-F238E27FC236}">
                <a16:creationId xmlns:a16="http://schemas.microsoft.com/office/drawing/2014/main" id="{D322DDD8-0724-40F1-A63F-42D58D2A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b="5712"/>
          <a:stretch/>
        </p:blipFill>
        <p:spPr>
          <a:xfrm>
            <a:off x="622782" y="3319976"/>
            <a:ext cx="2990511" cy="29884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691E5-D022-4C05-BE47-93A2505AA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795" y="3335474"/>
            <a:ext cx="5530707" cy="337109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64C939-8A5F-41BB-842D-BDBD7099F78F}"/>
              </a:ext>
            </a:extLst>
          </p:cNvPr>
          <p:cNvSpPr/>
          <p:nvPr/>
        </p:nvSpPr>
        <p:spPr>
          <a:xfrm>
            <a:off x="2840548" y="4541632"/>
            <a:ext cx="668957" cy="24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E4DB6F4-6CF7-4EF1-9355-28341DF55E1F}"/>
              </a:ext>
            </a:extLst>
          </p:cNvPr>
          <p:cNvSpPr/>
          <p:nvPr/>
        </p:nvSpPr>
        <p:spPr>
          <a:xfrm>
            <a:off x="2838300" y="4876913"/>
            <a:ext cx="809438" cy="246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7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3">
            <a:extLst>
              <a:ext uri="{FF2B5EF4-FFF2-40B4-BE49-F238E27FC236}">
                <a16:creationId xmlns:a16="http://schemas.microsoft.com/office/drawing/2014/main" id="{CFCF0812-F1F2-45BE-9B8D-FB27849789C9}"/>
              </a:ext>
            </a:extLst>
          </p:cNvPr>
          <p:cNvCxnSpPr>
            <a:cxnSpLocks/>
            <a:stCxn id="61" idx="2"/>
            <a:endCxn id="36" idx="1"/>
          </p:cNvCxnSpPr>
          <p:nvPr/>
        </p:nvCxnSpPr>
        <p:spPr>
          <a:xfrm rot="5400000" flipH="1" flipV="1">
            <a:off x="975190" y="3579358"/>
            <a:ext cx="1712629" cy="1850886"/>
          </a:xfrm>
          <a:prstGeom prst="bentConnector4">
            <a:avLst>
              <a:gd name="adj1" fmla="val -13348"/>
              <a:gd name="adj2" fmla="val 70848"/>
            </a:avLst>
          </a:prstGeom>
          <a:ln w="44450">
            <a:solidFill>
              <a:srgbClr val="595959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Shape 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138711" y="250557"/>
            <a:ext cx="596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Biometric Fingerprint (Main Approach)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ABCAC6-8B48-44AE-AF43-7F45284B8B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5" r="25303"/>
          <a:stretch/>
        </p:blipFill>
        <p:spPr>
          <a:xfrm>
            <a:off x="1424867" y="1143139"/>
            <a:ext cx="6596332" cy="4217976"/>
          </a:xfrm>
          <a:prstGeom prst="rect">
            <a:avLst/>
          </a:prstGeom>
        </p:spPr>
      </p:pic>
      <p:sp>
        <p:nvSpPr>
          <p:cNvPr id="18" name="Shape 149">
            <a:extLst>
              <a:ext uri="{FF2B5EF4-FFF2-40B4-BE49-F238E27FC236}">
                <a16:creationId xmlns:a16="http://schemas.microsoft.com/office/drawing/2014/main" id="{7E505E2D-E654-4C4D-A933-202FDFF3C545}"/>
              </a:ext>
            </a:extLst>
          </p:cNvPr>
          <p:cNvSpPr txBox="1">
            <a:spLocks/>
          </p:cNvSpPr>
          <p:nvPr/>
        </p:nvSpPr>
        <p:spPr>
          <a:xfrm>
            <a:off x="7440496" y="6426801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z="1200" smtClean="0"/>
              <a:pPr/>
              <a:t>4</a:t>
            </a:fld>
            <a:endParaRPr lang="en-US" sz="120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244265F-2C7F-43D2-BC4F-7B7CC41CC8EA}"/>
              </a:ext>
            </a:extLst>
          </p:cNvPr>
          <p:cNvSpPr/>
          <p:nvPr/>
        </p:nvSpPr>
        <p:spPr>
          <a:xfrm>
            <a:off x="3132405" y="962483"/>
            <a:ext cx="2870830" cy="916124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Localized Features Approach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5B9F0BF-77DA-4077-96D4-EA07AC9E4D94}"/>
              </a:ext>
            </a:extLst>
          </p:cNvPr>
          <p:cNvSpPr/>
          <p:nvPr/>
        </p:nvSpPr>
        <p:spPr>
          <a:xfrm>
            <a:off x="298628" y="1216915"/>
            <a:ext cx="2071034" cy="661691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800" b="1" dirty="0">
                <a:solidFill>
                  <a:schemeClr val="bg1"/>
                </a:solidFill>
              </a:rPr>
              <a:t>Image Acquisition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EFE81F-E979-490D-9236-DDF2DF48F026}"/>
              </a:ext>
            </a:extLst>
          </p:cNvPr>
          <p:cNvSpPr/>
          <p:nvPr/>
        </p:nvSpPr>
        <p:spPr>
          <a:xfrm>
            <a:off x="613665" y="2603970"/>
            <a:ext cx="2375923" cy="60748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800" b="1" dirty="0">
                <a:solidFill>
                  <a:schemeClr val="bg1"/>
                </a:solidFill>
              </a:rPr>
              <a:t>Image Processing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7871071-EBD1-4F73-9D1D-4EE0D0D5153C}"/>
              </a:ext>
            </a:extLst>
          </p:cNvPr>
          <p:cNvSpPr/>
          <p:nvPr/>
        </p:nvSpPr>
        <p:spPr>
          <a:xfrm>
            <a:off x="2756948" y="3374538"/>
            <a:ext cx="2267656" cy="547895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FD344D0-2E1F-40C9-AF22-969C6D1812FF}"/>
              </a:ext>
            </a:extLst>
          </p:cNvPr>
          <p:cNvSpPr/>
          <p:nvPr/>
        </p:nvSpPr>
        <p:spPr>
          <a:xfrm>
            <a:off x="6353878" y="4748483"/>
            <a:ext cx="2573369" cy="584235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800" b="1" dirty="0">
                <a:solidFill>
                  <a:schemeClr val="bg1"/>
                </a:solidFill>
              </a:rPr>
              <a:t>Template Registration</a:t>
            </a:r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">
            <a:extLst>
              <a:ext uri="{FF2B5EF4-FFF2-40B4-BE49-F238E27FC236}">
                <a16:creationId xmlns:a16="http://schemas.microsoft.com/office/drawing/2014/main" id="{1C774FAA-37E1-4F90-B373-19EB1F5B14E5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 flipH="1">
            <a:off x="2620137" y="-69076"/>
            <a:ext cx="661692" cy="3233675"/>
          </a:xfrm>
          <a:prstGeom prst="bentConnector5">
            <a:avLst>
              <a:gd name="adj1" fmla="val -34548"/>
              <a:gd name="adj2" fmla="val 56183"/>
              <a:gd name="adj3" fmla="val 134548"/>
            </a:avLst>
          </a:prstGeom>
          <a:ln w="4445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">
            <a:extLst>
              <a:ext uri="{FF2B5EF4-FFF2-40B4-BE49-F238E27FC236}">
                <a16:creationId xmlns:a16="http://schemas.microsoft.com/office/drawing/2014/main" id="{B2769689-126A-418A-B59D-6EA47B717FE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 rot="5400000">
            <a:off x="2822043" y="858192"/>
            <a:ext cx="725363" cy="276619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">
            <a:extLst>
              <a:ext uri="{FF2B5EF4-FFF2-40B4-BE49-F238E27FC236}">
                <a16:creationId xmlns:a16="http://schemas.microsoft.com/office/drawing/2014/main" id="{26797EE3-4EFD-4486-B50A-EC6D289FAF9D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5400000">
            <a:off x="3481333" y="2288050"/>
            <a:ext cx="1495931" cy="677044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">
            <a:extLst>
              <a:ext uri="{FF2B5EF4-FFF2-40B4-BE49-F238E27FC236}">
                <a16:creationId xmlns:a16="http://schemas.microsoft.com/office/drawing/2014/main" id="{98B9F0D4-ADBA-4F77-88E9-A73E3DF66C85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 rot="16200000" flipH="1">
            <a:off x="4669253" y="1777173"/>
            <a:ext cx="2869876" cy="307274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EA5A635-D81C-47C3-BC9D-6750EB83DA87}"/>
              </a:ext>
            </a:extLst>
          </p:cNvPr>
          <p:cNvSpPr/>
          <p:nvPr/>
        </p:nvSpPr>
        <p:spPr>
          <a:xfrm>
            <a:off x="6356340" y="5677306"/>
            <a:ext cx="2573369" cy="547895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Template Matching</a:t>
            </a:r>
          </a:p>
        </p:txBody>
      </p:sp>
      <p:cxnSp>
        <p:nvCxnSpPr>
          <p:cNvPr id="43" name="Straight Arrow Connector 3">
            <a:extLst>
              <a:ext uri="{FF2B5EF4-FFF2-40B4-BE49-F238E27FC236}">
                <a16:creationId xmlns:a16="http://schemas.microsoft.com/office/drawing/2014/main" id="{C478BD3C-CC77-462F-AF71-246F34C34A6B}"/>
              </a:ext>
            </a:extLst>
          </p:cNvPr>
          <p:cNvCxnSpPr>
            <a:cxnSpLocks/>
            <a:stCxn id="51" idx="2"/>
            <a:endCxn id="37" idx="1"/>
          </p:cNvCxnSpPr>
          <p:nvPr/>
        </p:nvCxnSpPr>
        <p:spPr>
          <a:xfrm rot="16200000" flipH="1">
            <a:off x="5827774" y="4514496"/>
            <a:ext cx="532701" cy="519508"/>
          </a:xfrm>
          <a:prstGeom prst="bentConnector2">
            <a:avLst/>
          </a:prstGeom>
          <a:ln w="44450">
            <a:solidFill>
              <a:schemeClr val="tx2">
                <a:lumMod val="75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">
            <a:extLst>
              <a:ext uri="{FF2B5EF4-FFF2-40B4-BE49-F238E27FC236}">
                <a16:creationId xmlns:a16="http://schemas.microsoft.com/office/drawing/2014/main" id="{165982A9-38FB-4680-B4FC-ABB7BBDFFBBE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7640563" y="5332718"/>
            <a:ext cx="2462" cy="344588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3">
            <a:extLst>
              <a:ext uri="{FF2B5EF4-FFF2-40B4-BE49-F238E27FC236}">
                <a16:creationId xmlns:a16="http://schemas.microsoft.com/office/drawing/2014/main" id="{74E9C54B-0F8C-4033-A2E6-0C7D262EF777}"/>
              </a:ext>
            </a:extLst>
          </p:cNvPr>
          <p:cNvCxnSpPr>
            <a:cxnSpLocks/>
            <a:stCxn id="33" idx="2"/>
            <a:endCxn id="34" idx="1"/>
          </p:cNvCxnSpPr>
          <p:nvPr/>
        </p:nvCxnSpPr>
        <p:spPr>
          <a:xfrm rot="5400000">
            <a:off x="459352" y="2032919"/>
            <a:ext cx="1029106" cy="720480"/>
          </a:xfrm>
          <a:prstGeom prst="bentConnector4">
            <a:avLst>
              <a:gd name="adj1" fmla="val 35242"/>
              <a:gd name="adj2" fmla="val 131729"/>
            </a:avLst>
          </a:prstGeom>
          <a:ln w="44450">
            <a:solidFill>
              <a:schemeClr val="tx2">
                <a:lumMod val="75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3">
            <a:extLst>
              <a:ext uri="{FF2B5EF4-FFF2-40B4-BE49-F238E27FC236}">
                <a16:creationId xmlns:a16="http://schemas.microsoft.com/office/drawing/2014/main" id="{8DD27D94-007C-4891-A516-B6429BDC7821}"/>
              </a:ext>
            </a:extLst>
          </p:cNvPr>
          <p:cNvCxnSpPr>
            <a:cxnSpLocks/>
            <a:stCxn id="34" idx="2"/>
            <a:endCxn id="36" idx="1"/>
          </p:cNvCxnSpPr>
          <p:nvPr/>
        </p:nvCxnSpPr>
        <p:spPr>
          <a:xfrm rot="16200000" flipH="1">
            <a:off x="2060771" y="2952308"/>
            <a:ext cx="437033" cy="955321"/>
          </a:xfrm>
          <a:prstGeom prst="bentConnector2">
            <a:avLst/>
          </a:prstGeom>
          <a:ln w="44450">
            <a:solidFill>
              <a:schemeClr val="tx2">
                <a:lumMod val="75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ocument 46">
            <a:extLst>
              <a:ext uri="{FF2B5EF4-FFF2-40B4-BE49-F238E27FC236}">
                <a16:creationId xmlns:a16="http://schemas.microsoft.com/office/drawing/2014/main" id="{4EF2327D-3FC9-4CEF-A2A5-0CBFB4996A24}"/>
              </a:ext>
            </a:extLst>
          </p:cNvPr>
          <p:cNvSpPr/>
          <p:nvPr/>
        </p:nvSpPr>
        <p:spPr>
          <a:xfrm>
            <a:off x="2046697" y="5361115"/>
            <a:ext cx="1573229" cy="1184599"/>
          </a:xfrm>
          <a:prstGeom prst="flowChartDocumen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Stored Template</a:t>
            </a:r>
          </a:p>
        </p:txBody>
      </p:sp>
      <p:cxnSp>
        <p:nvCxnSpPr>
          <p:cNvPr id="48" name="Straight Arrow Connector 3">
            <a:extLst>
              <a:ext uri="{FF2B5EF4-FFF2-40B4-BE49-F238E27FC236}">
                <a16:creationId xmlns:a16="http://schemas.microsoft.com/office/drawing/2014/main" id="{078C4513-0655-4BED-8240-476A607ED46F}"/>
              </a:ext>
            </a:extLst>
          </p:cNvPr>
          <p:cNvCxnSpPr>
            <a:cxnSpLocks/>
            <a:stCxn id="47" idx="3"/>
            <a:endCxn id="42" idx="1"/>
          </p:cNvCxnSpPr>
          <p:nvPr/>
        </p:nvCxnSpPr>
        <p:spPr>
          <a:xfrm flipV="1">
            <a:off x="3619926" y="5951254"/>
            <a:ext cx="2736414" cy="2161"/>
          </a:xfrm>
          <a:prstGeom prst="bentConnector3">
            <a:avLst>
              <a:gd name="adj1" fmla="val 50000"/>
            </a:avLst>
          </a:prstGeom>
          <a:ln w="44450">
            <a:solidFill>
              <a:schemeClr val="tx2">
                <a:lumMod val="75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A0A704B-1AC9-49EE-ADBD-ACCAF32BAA75}"/>
              </a:ext>
            </a:extLst>
          </p:cNvPr>
          <p:cNvSpPr/>
          <p:nvPr/>
        </p:nvSpPr>
        <p:spPr>
          <a:xfrm>
            <a:off x="196948" y="3390982"/>
            <a:ext cx="1426172" cy="56902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Binarization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B9307C3-26C6-4195-A0FA-DD4D623B78AF}"/>
              </a:ext>
            </a:extLst>
          </p:cNvPr>
          <p:cNvSpPr/>
          <p:nvPr/>
        </p:nvSpPr>
        <p:spPr>
          <a:xfrm>
            <a:off x="1856293" y="4507899"/>
            <a:ext cx="1929429" cy="40732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Minutiae Marking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C36021F-64B5-439C-A167-1170E5F8E49E}"/>
              </a:ext>
            </a:extLst>
          </p:cNvPr>
          <p:cNvSpPr/>
          <p:nvPr/>
        </p:nvSpPr>
        <p:spPr>
          <a:xfrm>
            <a:off x="4700542" y="3960005"/>
            <a:ext cx="2267656" cy="547895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Post Processing</a:t>
            </a:r>
          </a:p>
        </p:txBody>
      </p:sp>
      <p:cxnSp>
        <p:nvCxnSpPr>
          <p:cNvPr id="52" name="Straight Arrow Connector 3">
            <a:extLst>
              <a:ext uri="{FF2B5EF4-FFF2-40B4-BE49-F238E27FC236}">
                <a16:creationId xmlns:a16="http://schemas.microsoft.com/office/drawing/2014/main" id="{355751F3-7EF6-46D2-B930-840805E48313}"/>
              </a:ext>
            </a:extLst>
          </p:cNvPr>
          <p:cNvCxnSpPr>
            <a:cxnSpLocks/>
            <a:stCxn id="36" idx="2"/>
            <a:endCxn id="51" idx="1"/>
          </p:cNvCxnSpPr>
          <p:nvPr/>
        </p:nvCxnSpPr>
        <p:spPr>
          <a:xfrm rot="16200000" flipH="1">
            <a:off x="4139899" y="3673310"/>
            <a:ext cx="311520" cy="809766"/>
          </a:xfrm>
          <a:prstGeom prst="bentConnector2">
            <a:avLst/>
          </a:prstGeom>
          <a:ln w="44450">
            <a:solidFill>
              <a:schemeClr val="tx2">
                <a:lumMod val="75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3">
            <a:extLst>
              <a:ext uri="{FF2B5EF4-FFF2-40B4-BE49-F238E27FC236}">
                <a16:creationId xmlns:a16="http://schemas.microsoft.com/office/drawing/2014/main" id="{1F8DC387-B705-4B02-B453-93B0B3355EA7}"/>
              </a:ext>
            </a:extLst>
          </p:cNvPr>
          <p:cNvCxnSpPr>
            <a:cxnSpLocks/>
            <a:stCxn id="32" idx="2"/>
            <a:endCxn id="51" idx="0"/>
          </p:cNvCxnSpPr>
          <p:nvPr/>
        </p:nvCxnSpPr>
        <p:spPr>
          <a:xfrm rot="16200000" flipH="1">
            <a:off x="4160396" y="2286031"/>
            <a:ext cx="2081398" cy="1266550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AB44542-FB9E-43FF-8585-ECC654836F82}"/>
              </a:ext>
            </a:extLst>
          </p:cNvPr>
          <p:cNvSpPr/>
          <p:nvPr/>
        </p:nvSpPr>
        <p:spPr>
          <a:xfrm>
            <a:off x="4243132" y="4770049"/>
            <a:ext cx="1547180" cy="65487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Remove False Minutiae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770001A-0482-47D0-A396-A3C97D4F5FE7}"/>
              </a:ext>
            </a:extLst>
          </p:cNvPr>
          <p:cNvSpPr/>
          <p:nvPr/>
        </p:nvSpPr>
        <p:spPr>
          <a:xfrm>
            <a:off x="1865065" y="4035322"/>
            <a:ext cx="1929429" cy="3997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Thinning</a:t>
            </a:r>
          </a:p>
        </p:txBody>
      </p:sp>
      <p:cxnSp>
        <p:nvCxnSpPr>
          <p:cNvPr id="57" name="Straight Arrow Connector 3">
            <a:extLst>
              <a:ext uri="{FF2B5EF4-FFF2-40B4-BE49-F238E27FC236}">
                <a16:creationId xmlns:a16="http://schemas.microsoft.com/office/drawing/2014/main" id="{17876228-4DA0-4684-8818-570EAD94E8AF}"/>
              </a:ext>
            </a:extLst>
          </p:cNvPr>
          <p:cNvCxnSpPr>
            <a:cxnSpLocks/>
            <a:stCxn id="50" idx="2"/>
            <a:endCxn id="51" idx="1"/>
          </p:cNvCxnSpPr>
          <p:nvPr/>
        </p:nvCxnSpPr>
        <p:spPr>
          <a:xfrm rot="5400000" flipH="1" flipV="1">
            <a:off x="3420140" y="3634821"/>
            <a:ext cx="681269" cy="1879534"/>
          </a:xfrm>
          <a:prstGeom prst="bentConnector4">
            <a:avLst>
              <a:gd name="adj1" fmla="val -33555"/>
              <a:gd name="adj2" fmla="val 57523"/>
            </a:avLst>
          </a:prstGeom>
          <a:ln w="44450">
            <a:solidFill>
              <a:srgbClr val="595959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3">
            <a:extLst>
              <a:ext uri="{FF2B5EF4-FFF2-40B4-BE49-F238E27FC236}">
                <a16:creationId xmlns:a16="http://schemas.microsoft.com/office/drawing/2014/main" id="{67FD95A3-7AC7-4833-BDF0-A5E8D5F08558}"/>
              </a:ext>
            </a:extLst>
          </p:cNvPr>
          <p:cNvCxnSpPr>
            <a:cxnSpLocks/>
            <a:stCxn id="63" idx="2"/>
            <a:endCxn id="37" idx="1"/>
          </p:cNvCxnSpPr>
          <p:nvPr/>
        </p:nvCxnSpPr>
        <p:spPr>
          <a:xfrm rot="5400000" flipH="1" flipV="1">
            <a:off x="5466666" y="4602395"/>
            <a:ext cx="449006" cy="1325418"/>
          </a:xfrm>
          <a:prstGeom prst="bentConnector4">
            <a:avLst>
              <a:gd name="adj1" fmla="val -50912"/>
              <a:gd name="adj2" fmla="val 70872"/>
            </a:avLst>
          </a:prstGeom>
          <a:ln w="44450">
            <a:solidFill>
              <a:srgbClr val="595959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E4E8C77-3F9E-4291-BEF9-CCAC5A03B3D2}"/>
              </a:ext>
            </a:extLst>
          </p:cNvPr>
          <p:cNvSpPr/>
          <p:nvPr/>
        </p:nvSpPr>
        <p:spPr>
          <a:xfrm>
            <a:off x="204180" y="4026381"/>
            <a:ext cx="1432014" cy="56902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Block Direction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07E26AE-8785-4B30-8A7D-9D4D911DE818}"/>
              </a:ext>
            </a:extLst>
          </p:cNvPr>
          <p:cNvSpPr/>
          <p:nvPr/>
        </p:nvSpPr>
        <p:spPr>
          <a:xfrm>
            <a:off x="204180" y="4688787"/>
            <a:ext cx="1414200" cy="56902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ROI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B0734A-B84E-4A55-B7F7-A6BDC64C4D56}"/>
              </a:ext>
            </a:extLst>
          </p:cNvPr>
          <p:cNvSpPr/>
          <p:nvPr/>
        </p:nvSpPr>
        <p:spPr>
          <a:xfrm>
            <a:off x="134306" y="3272315"/>
            <a:ext cx="1543512" cy="208880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B608239-0EA9-4AFD-936C-6620F85E93CB}"/>
              </a:ext>
            </a:extLst>
          </p:cNvPr>
          <p:cNvSpPr/>
          <p:nvPr/>
        </p:nvSpPr>
        <p:spPr>
          <a:xfrm>
            <a:off x="1823786" y="3997679"/>
            <a:ext cx="2022932" cy="974444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D1FCA4-C2D2-45CD-9867-9D9082477882}"/>
              </a:ext>
            </a:extLst>
          </p:cNvPr>
          <p:cNvSpPr/>
          <p:nvPr/>
        </p:nvSpPr>
        <p:spPr>
          <a:xfrm>
            <a:off x="4227187" y="4706751"/>
            <a:ext cx="1602545" cy="78285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8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596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Biometric Fingerprint (Main Approach)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DD6631-34B9-4ACC-91F7-06107AD39A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5" r="25303"/>
          <a:stretch/>
        </p:blipFill>
        <p:spPr>
          <a:xfrm>
            <a:off x="1389935" y="1310520"/>
            <a:ext cx="6596332" cy="4217976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2C8936F5-0A85-4A98-B7B4-E58E7221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6288" y="6432490"/>
            <a:ext cx="984019" cy="365125"/>
          </a:xfrm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ym typeface="Calibri"/>
              </a:rPr>
              <a:pPr>
                <a:buClr>
                  <a:srgbClr val="888888"/>
                </a:buClr>
                <a:buSzPct val="25000"/>
                <a:buFont typeface="Calibri"/>
                <a:buNone/>
              </a:pPr>
              <a:t>5</a:t>
            </a:fld>
            <a:endParaRPr lang="en-US" sz="1200">
              <a:sym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5E01D2-9E82-48AC-8ACB-A3DF9265BF0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2" y="922141"/>
            <a:ext cx="1933575" cy="195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8FA012-C68F-4F70-8A38-400B5F8501A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70" y="922141"/>
            <a:ext cx="1948255" cy="195834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7FE0418-8B6C-4067-A680-07E3779D1EF9}"/>
              </a:ext>
            </a:extLst>
          </p:cNvPr>
          <p:cNvSpPr/>
          <p:nvPr/>
        </p:nvSpPr>
        <p:spPr>
          <a:xfrm>
            <a:off x="149092" y="3003365"/>
            <a:ext cx="1933575" cy="2654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Original Finger Image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8BFC68-27C6-4DB3-ABFC-E975BB844375}"/>
              </a:ext>
            </a:extLst>
          </p:cNvPr>
          <p:cNvSpPr/>
          <p:nvPr/>
        </p:nvSpPr>
        <p:spPr>
          <a:xfrm>
            <a:off x="2408454" y="3006631"/>
            <a:ext cx="1933575" cy="2654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Binarization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8533BA-990A-4CF0-941B-3E2B16D6A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4450" y="918874"/>
            <a:ext cx="1924648" cy="19583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E3527FE-64AC-4363-9705-58F2DCBC2512}"/>
              </a:ext>
            </a:extLst>
          </p:cNvPr>
          <p:cNvSpPr/>
          <p:nvPr/>
        </p:nvSpPr>
        <p:spPr>
          <a:xfrm>
            <a:off x="4664450" y="3006631"/>
            <a:ext cx="1933575" cy="2654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Thinning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2194AC-4A20-407E-8FD7-7149E2B185D0}"/>
              </a:ext>
            </a:extLst>
          </p:cNvPr>
          <p:cNvSpPr/>
          <p:nvPr/>
        </p:nvSpPr>
        <p:spPr>
          <a:xfrm>
            <a:off x="6867525" y="3006631"/>
            <a:ext cx="1933575" cy="2654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Minutia Features Ext.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3FDFC2A-1C8F-47E2-8CC6-9CABE173D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3342" y="912063"/>
            <a:ext cx="1907758" cy="19622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20CB8A-7F78-4115-A68A-95BFEDCA40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404" y="3522245"/>
            <a:ext cx="1907758" cy="21385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523D253-A62D-4FB6-A9A7-34902968A36D}"/>
              </a:ext>
            </a:extLst>
          </p:cNvPr>
          <p:cNvSpPr/>
          <p:nvPr/>
        </p:nvSpPr>
        <p:spPr>
          <a:xfrm>
            <a:off x="6877405" y="5778199"/>
            <a:ext cx="1933575" cy="2654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False Minutia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243BC0F-A9E1-4F78-BFBC-D06643110B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0945" y="3540708"/>
            <a:ext cx="1933575" cy="211720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3880C2E-F0D4-4860-8D8C-D82FB92C5F43}"/>
              </a:ext>
            </a:extLst>
          </p:cNvPr>
          <p:cNvSpPr/>
          <p:nvPr/>
        </p:nvSpPr>
        <p:spPr>
          <a:xfrm>
            <a:off x="4710942" y="5778198"/>
            <a:ext cx="1933575" cy="2654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ROI</a:t>
            </a:r>
          </a:p>
        </p:txBody>
      </p:sp>
      <p:cxnSp>
        <p:nvCxnSpPr>
          <p:cNvPr id="38" name="Straight Arrow Connector 3">
            <a:extLst>
              <a:ext uri="{FF2B5EF4-FFF2-40B4-BE49-F238E27FC236}">
                <a16:creationId xmlns:a16="http://schemas.microsoft.com/office/drawing/2014/main" id="{C2AC3383-250E-417C-B463-9913095BCC4D}"/>
              </a:ext>
            </a:extLst>
          </p:cNvPr>
          <p:cNvCxnSpPr>
            <a:cxnSpLocks/>
            <a:stCxn id="32" idx="2"/>
            <a:endCxn id="34" idx="3"/>
          </p:cNvCxnSpPr>
          <p:nvPr/>
        </p:nvCxnSpPr>
        <p:spPr>
          <a:xfrm rot="16200000" flipH="1">
            <a:off x="7665532" y="3440906"/>
            <a:ext cx="1319411" cy="981849"/>
          </a:xfrm>
          <a:prstGeom prst="bentConnector4">
            <a:avLst>
              <a:gd name="adj1" fmla="val 9478"/>
              <a:gd name="adj2" fmla="val 123283"/>
            </a:avLst>
          </a:prstGeom>
          <a:ln w="44450">
            <a:solidFill>
              <a:schemeClr val="tx2">
                <a:lumMod val="50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">
            <a:extLst>
              <a:ext uri="{FF2B5EF4-FFF2-40B4-BE49-F238E27FC236}">
                <a16:creationId xmlns:a16="http://schemas.microsoft.com/office/drawing/2014/main" id="{E362A76C-59FA-4B96-B5F4-6017073BA0CA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5400000" flipH="1" flipV="1">
            <a:off x="1697426" y="2557833"/>
            <a:ext cx="129481" cy="1292574"/>
          </a:xfrm>
          <a:prstGeom prst="bentConnector4">
            <a:avLst>
              <a:gd name="adj1" fmla="val -104734"/>
              <a:gd name="adj2" fmla="val 87398"/>
            </a:avLst>
          </a:prstGeom>
          <a:ln w="44450">
            <a:solidFill>
              <a:schemeClr val="tx2">
                <a:lumMod val="50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">
            <a:extLst>
              <a:ext uri="{FF2B5EF4-FFF2-40B4-BE49-F238E27FC236}">
                <a16:creationId xmlns:a16="http://schemas.microsoft.com/office/drawing/2014/main" id="{8AB73A75-0848-4BCE-91F8-C4C665962E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38411" y="2568839"/>
            <a:ext cx="132747" cy="1289208"/>
          </a:xfrm>
          <a:prstGeom prst="bentConnector4">
            <a:avLst>
              <a:gd name="adj1" fmla="val -102157"/>
              <a:gd name="adj2" fmla="val 87495"/>
            </a:avLst>
          </a:prstGeom>
          <a:ln w="44450">
            <a:solidFill>
              <a:schemeClr val="tx2">
                <a:lumMod val="50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">
            <a:extLst>
              <a:ext uri="{FF2B5EF4-FFF2-40B4-BE49-F238E27FC236}">
                <a16:creationId xmlns:a16="http://schemas.microsoft.com/office/drawing/2014/main" id="{4D462782-0323-4CF8-8DCF-01F64F259D03}"/>
              </a:ext>
            </a:extLst>
          </p:cNvPr>
          <p:cNvCxnSpPr>
            <a:cxnSpLocks/>
            <a:stCxn id="31" idx="2"/>
            <a:endCxn id="32" idx="1"/>
          </p:cNvCxnSpPr>
          <p:nvPr/>
        </p:nvCxnSpPr>
        <p:spPr>
          <a:xfrm rot="5400000" flipH="1" flipV="1">
            <a:off x="6183007" y="2587609"/>
            <a:ext cx="132747" cy="1236287"/>
          </a:xfrm>
          <a:prstGeom prst="bentConnector4">
            <a:avLst>
              <a:gd name="adj1" fmla="val -113832"/>
              <a:gd name="adj2" fmla="val 89100"/>
            </a:avLst>
          </a:prstGeom>
          <a:ln w="44450">
            <a:solidFill>
              <a:schemeClr val="tx2">
                <a:lumMod val="50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">
            <a:extLst>
              <a:ext uri="{FF2B5EF4-FFF2-40B4-BE49-F238E27FC236}">
                <a16:creationId xmlns:a16="http://schemas.microsoft.com/office/drawing/2014/main" id="{9BF96B44-7363-44F9-AA47-3FA719F695F2}"/>
              </a:ext>
            </a:extLst>
          </p:cNvPr>
          <p:cNvCxnSpPr>
            <a:cxnSpLocks/>
            <a:stCxn id="35" idx="2"/>
            <a:endCxn id="37" idx="3"/>
          </p:cNvCxnSpPr>
          <p:nvPr/>
        </p:nvCxnSpPr>
        <p:spPr>
          <a:xfrm rot="5400000" flipH="1">
            <a:off x="7177981" y="5377482"/>
            <a:ext cx="132748" cy="1199676"/>
          </a:xfrm>
          <a:prstGeom prst="bentConnector4">
            <a:avLst>
              <a:gd name="adj1" fmla="val -125506"/>
              <a:gd name="adj2" fmla="val 86418"/>
            </a:avLst>
          </a:prstGeom>
          <a:ln w="44450">
            <a:solidFill>
              <a:schemeClr val="tx2">
                <a:lumMod val="50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87C44C60-E95E-4DF0-A3DD-D3390BDEF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8454" y="3546405"/>
            <a:ext cx="1931071" cy="210824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E01384B-F952-46EB-A130-B4382A7969F9}"/>
              </a:ext>
            </a:extLst>
          </p:cNvPr>
          <p:cNvSpPr/>
          <p:nvPr/>
        </p:nvSpPr>
        <p:spPr>
          <a:xfrm>
            <a:off x="2391270" y="5793419"/>
            <a:ext cx="1933575" cy="2654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Orientation</a:t>
            </a:r>
          </a:p>
        </p:txBody>
      </p:sp>
      <p:cxnSp>
        <p:nvCxnSpPr>
          <p:cNvPr id="45" name="Straight Arrow Connector 3">
            <a:extLst>
              <a:ext uri="{FF2B5EF4-FFF2-40B4-BE49-F238E27FC236}">
                <a16:creationId xmlns:a16="http://schemas.microsoft.com/office/drawing/2014/main" id="{711109AC-1E24-466C-8F7B-8C804F4D7C75}"/>
              </a:ext>
            </a:extLst>
          </p:cNvPr>
          <p:cNvCxnSpPr>
            <a:cxnSpLocks/>
            <a:stCxn id="37" idx="2"/>
            <a:endCxn id="44" idx="3"/>
          </p:cNvCxnSpPr>
          <p:nvPr/>
        </p:nvCxnSpPr>
        <p:spPr>
          <a:xfrm rot="5400000" flipH="1">
            <a:off x="4942525" y="5308488"/>
            <a:ext cx="117526" cy="1352885"/>
          </a:xfrm>
          <a:prstGeom prst="bentConnector4">
            <a:avLst>
              <a:gd name="adj1" fmla="val -128575"/>
              <a:gd name="adj2" fmla="val 85731"/>
            </a:avLst>
          </a:prstGeom>
          <a:ln w="44450">
            <a:solidFill>
              <a:schemeClr val="tx2">
                <a:lumMod val="50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9DEB02C-628D-4AE8-BEDD-AFDA469CC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07" y="3838463"/>
            <a:ext cx="1895416" cy="150614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EF3D2F7-8B00-449A-92D8-FF5856E5E75D}"/>
              </a:ext>
            </a:extLst>
          </p:cNvPr>
          <p:cNvSpPr/>
          <p:nvPr/>
        </p:nvSpPr>
        <p:spPr>
          <a:xfrm>
            <a:off x="147316" y="5778197"/>
            <a:ext cx="1933575" cy="2654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Matching</a:t>
            </a:r>
          </a:p>
        </p:txBody>
      </p:sp>
      <p:cxnSp>
        <p:nvCxnSpPr>
          <p:cNvPr id="48" name="Straight Arrow Connector 3">
            <a:extLst>
              <a:ext uri="{FF2B5EF4-FFF2-40B4-BE49-F238E27FC236}">
                <a16:creationId xmlns:a16="http://schemas.microsoft.com/office/drawing/2014/main" id="{57EAE7BF-CDF9-4143-85BA-00E0E69944B2}"/>
              </a:ext>
            </a:extLst>
          </p:cNvPr>
          <p:cNvCxnSpPr>
            <a:cxnSpLocks/>
            <a:stCxn id="44" idx="2"/>
            <a:endCxn id="47" idx="3"/>
          </p:cNvCxnSpPr>
          <p:nvPr/>
        </p:nvCxnSpPr>
        <p:spPr>
          <a:xfrm rot="5400000" flipH="1">
            <a:off x="2645490" y="5346347"/>
            <a:ext cx="147969" cy="1277167"/>
          </a:xfrm>
          <a:prstGeom prst="bentConnector4">
            <a:avLst>
              <a:gd name="adj1" fmla="val -154492"/>
              <a:gd name="adj2" fmla="val 87849"/>
            </a:avLst>
          </a:prstGeom>
          <a:ln w="44450">
            <a:solidFill>
              <a:schemeClr val="tx2">
                <a:lumMod val="50000"/>
              </a:schemeClr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9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Main Challenges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90A8F5-6FC5-4922-8442-7F84DF771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7" r="23993" b="8597"/>
          <a:stretch/>
        </p:blipFill>
        <p:spPr bwMode="auto">
          <a:xfrm>
            <a:off x="4364978" y="3770678"/>
            <a:ext cx="4452617" cy="28375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Left Arrow 13">
            <a:extLst>
              <a:ext uri="{FF2B5EF4-FFF2-40B4-BE49-F238E27FC236}">
                <a16:creationId xmlns:a16="http://schemas.microsoft.com/office/drawing/2014/main" id="{7071EC65-FE84-40F2-930E-AF6701D17A85}"/>
              </a:ext>
            </a:extLst>
          </p:cNvPr>
          <p:cNvSpPr/>
          <p:nvPr/>
        </p:nvSpPr>
        <p:spPr>
          <a:xfrm>
            <a:off x="6374324" y="4607355"/>
            <a:ext cx="243678" cy="20490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16">
            <a:extLst>
              <a:ext uri="{FF2B5EF4-FFF2-40B4-BE49-F238E27FC236}">
                <a16:creationId xmlns:a16="http://schemas.microsoft.com/office/drawing/2014/main" id="{B560F21C-BFD7-4C58-B7F0-47A24029E125}"/>
              </a:ext>
            </a:extLst>
          </p:cNvPr>
          <p:cNvSpPr/>
          <p:nvPr/>
        </p:nvSpPr>
        <p:spPr>
          <a:xfrm rot="16200000">
            <a:off x="7566033" y="5700715"/>
            <a:ext cx="241385" cy="27626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5" descr="C:\Documents and Settings\calvin\Application Data\Microsoft\Media Catalog\ridge_angle.gif">
            <a:extLst>
              <a:ext uri="{FF2B5EF4-FFF2-40B4-BE49-F238E27FC236}">
                <a16:creationId xmlns:a16="http://schemas.microsoft.com/office/drawing/2014/main" id="{B89B25D2-C6AB-4257-A615-491FDBC6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6241" y="4324853"/>
            <a:ext cx="2088433" cy="1286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AF7D96-9069-40FB-9A5A-9BE8C5EBD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0534" y="1535190"/>
            <a:ext cx="1954936" cy="21342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63D933-3C1D-4A35-A3E6-ECAE45364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7" y="1906963"/>
            <a:ext cx="3547213" cy="289204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1A58EF2-9124-4495-B5C2-D9C6BDDA982F}"/>
              </a:ext>
            </a:extLst>
          </p:cNvPr>
          <p:cNvSpPr/>
          <p:nvPr/>
        </p:nvSpPr>
        <p:spPr>
          <a:xfrm>
            <a:off x="1432621" y="1907174"/>
            <a:ext cx="843925" cy="14195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F1AC51-BB38-4E37-AD8F-0FA2DFA4AC0F}"/>
              </a:ext>
            </a:extLst>
          </p:cNvPr>
          <p:cNvSpPr/>
          <p:nvPr/>
        </p:nvSpPr>
        <p:spPr>
          <a:xfrm>
            <a:off x="2362172" y="1910715"/>
            <a:ext cx="844702" cy="1418288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C08C80-942D-42CB-8CF5-5F96DEEC72C5}"/>
              </a:ext>
            </a:extLst>
          </p:cNvPr>
          <p:cNvSpPr/>
          <p:nvPr/>
        </p:nvSpPr>
        <p:spPr>
          <a:xfrm>
            <a:off x="1432622" y="3403584"/>
            <a:ext cx="843924" cy="1433736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C7DCA5-A1F7-43E2-A741-1E8FED2BDB4F}"/>
              </a:ext>
            </a:extLst>
          </p:cNvPr>
          <p:cNvSpPr/>
          <p:nvPr/>
        </p:nvSpPr>
        <p:spPr>
          <a:xfrm>
            <a:off x="2362173" y="3403584"/>
            <a:ext cx="844702" cy="1433735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2188F8-C04D-470E-8774-A44C16A6CC71}"/>
              </a:ext>
            </a:extLst>
          </p:cNvPr>
          <p:cNvSpPr/>
          <p:nvPr/>
        </p:nvSpPr>
        <p:spPr>
          <a:xfrm>
            <a:off x="3262969" y="1905522"/>
            <a:ext cx="844702" cy="141828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6FF2B8-9A45-45AF-9EBA-464BEC922CB6}"/>
              </a:ext>
            </a:extLst>
          </p:cNvPr>
          <p:cNvSpPr/>
          <p:nvPr/>
        </p:nvSpPr>
        <p:spPr>
          <a:xfrm>
            <a:off x="523092" y="3419111"/>
            <a:ext cx="844702" cy="1418288"/>
          </a:xfrm>
          <a:prstGeom prst="rect">
            <a:avLst/>
          </a:prstGeom>
          <a:noFill/>
          <a:ln w="539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299DDE-BCFA-4511-883C-3749A2E9CBF8}"/>
              </a:ext>
            </a:extLst>
          </p:cNvPr>
          <p:cNvSpPr/>
          <p:nvPr/>
        </p:nvSpPr>
        <p:spPr>
          <a:xfrm>
            <a:off x="3265216" y="3390333"/>
            <a:ext cx="844701" cy="1433736"/>
          </a:xfrm>
          <a:prstGeom prst="rect">
            <a:avLst/>
          </a:prstGeom>
          <a:noFill/>
          <a:ln w="539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hape 152">
            <a:extLst>
              <a:ext uri="{FF2B5EF4-FFF2-40B4-BE49-F238E27FC236}">
                <a16:creationId xmlns:a16="http://schemas.microsoft.com/office/drawing/2014/main" id="{21804804-5A12-416E-88CE-8EC326089E5B}"/>
              </a:ext>
            </a:extLst>
          </p:cNvPr>
          <p:cNvSpPr txBox="1">
            <a:spLocks/>
          </p:cNvSpPr>
          <p:nvPr/>
        </p:nvSpPr>
        <p:spPr>
          <a:xfrm>
            <a:off x="146167" y="864866"/>
            <a:ext cx="8671428" cy="116890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sz="2200" b="1" dirty="0"/>
              <a:t>Any</a:t>
            </a:r>
            <a:r>
              <a:rPr lang="en-US" altLang="en-US" sz="2200" b="1" dirty="0">
                <a:solidFill>
                  <a:srgbClr val="002060"/>
                </a:solidFill>
              </a:rPr>
              <a:t> </a:t>
            </a:r>
            <a:r>
              <a:rPr lang="en-US" altLang="en-US" sz="2200" b="1" dirty="0">
                <a:solidFill>
                  <a:srgbClr val="FF0000"/>
                </a:solidFill>
              </a:rPr>
              <a:t>Rotation</a:t>
            </a:r>
            <a:r>
              <a:rPr lang="en-US" altLang="en-US" sz="2200" b="1" dirty="0">
                <a:solidFill>
                  <a:srgbClr val="002060"/>
                </a:solidFill>
              </a:rPr>
              <a:t> , </a:t>
            </a:r>
            <a:r>
              <a:rPr lang="en-US" altLang="en-US" sz="2200" b="1" dirty="0">
                <a:solidFill>
                  <a:srgbClr val="00B050"/>
                </a:solidFill>
              </a:rPr>
              <a:t>Noisy</a:t>
            </a:r>
            <a:r>
              <a:rPr lang="en-US" altLang="en-US" sz="2200" b="1" dirty="0">
                <a:solidFill>
                  <a:srgbClr val="002060"/>
                </a:solidFill>
              </a:rPr>
              <a:t>, </a:t>
            </a:r>
            <a:r>
              <a:rPr lang="en-US" altLang="en-US" sz="2200" b="1" dirty="0">
                <a:solidFill>
                  <a:srgbClr val="00B0F0"/>
                </a:solidFill>
              </a:rPr>
              <a:t>Blurring</a:t>
            </a:r>
            <a:r>
              <a:rPr lang="en-US" altLang="en-US" sz="2200" b="1" dirty="0">
                <a:solidFill>
                  <a:srgbClr val="002060"/>
                </a:solidFill>
              </a:rPr>
              <a:t> , </a:t>
            </a:r>
            <a:r>
              <a:rPr lang="en-US" altLang="en-US" sz="2200" b="1" dirty="0">
                <a:solidFill>
                  <a:srgbClr val="7030A0"/>
                </a:solidFill>
              </a:rPr>
              <a:t>Poor quality </a:t>
            </a:r>
            <a:r>
              <a:rPr lang="en-US" altLang="en-US" sz="2200" b="1" dirty="0">
                <a:solidFill>
                  <a:srgbClr val="002060"/>
                </a:solidFill>
              </a:rPr>
              <a:t>or </a:t>
            </a:r>
            <a:r>
              <a:rPr lang="en-US" altLang="en-US" sz="2200" b="1" dirty="0">
                <a:solidFill>
                  <a:schemeClr val="accent2">
                    <a:lumMod val="50000"/>
                  </a:schemeClr>
                </a:solidFill>
              </a:rPr>
              <a:t>Incomplete image </a:t>
            </a:r>
            <a:r>
              <a:rPr lang="en-US" altLang="en-US" sz="2200" b="1" dirty="0"/>
              <a:t>will effect on the fingerprint recognition?</a:t>
            </a:r>
          </a:p>
        </p:txBody>
      </p:sp>
    </p:spTree>
    <p:extLst>
      <p:ext uri="{BB962C8B-B14F-4D97-AF65-F5344CB8AC3E}">
        <p14:creationId xmlns:p14="http://schemas.microsoft.com/office/powerpoint/2010/main" val="157477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Main Challenges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FE3EC3-AAB5-4E9A-ADD7-055D0B73D4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5" r="25303"/>
          <a:stretch/>
        </p:blipFill>
        <p:spPr>
          <a:xfrm>
            <a:off x="1607851" y="1650222"/>
            <a:ext cx="6596332" cy="4217976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69D0BB44-6FFF-4EF7-8DFA-8977A442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3480" y="6857112"/>
            <a:ext cx="984019" cy="365125"/>
          </a:xfrm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ym typeface="Calibri"/>
              </a:rPr>
              <a:pPr>
                <a:buClr>
                  <a:srgbClr val="888888"/>
                </a:buClr>
                <a:buSzPct val="25000"/>
                <a:buFont typeface="Calibri"/>
                <a:buNone/>
              </a:pPr>
              <a:t>7</a:t>
            </a:fld>
            <a:endParaRPr lang="en-US" sz="1200" dirty="0">
              <a:sym typeface="Calibri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B82FC48-2F83-4BE5-9833-4DD6705F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12" y="1297091"/>
            <a:ext cx="1744028" cy="223522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354D2D46-1A41-4191-AE74-87661EBB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3" y="1297091"/>
            <a:ext cx="1789424" cy="223522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1AF018BD-7A3C-43FE-8C48-33B4F225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716" y="4071868"/>
            <a:ext cx="1722656" cy="220783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5B09358E-A3E3-4207-A68B-FCF7C553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2" y="4071869"/>
            <a:ext cx="1767495" cy="220783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ED1E05-7069-46A6-8BAA-A7BAF9ECD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0214" y="1288566"/>
            <a:ext cx="3428639" cy="2243751"/>
          </a:xfrm>
          <a:prstGeom prst="rect">
            <a:avLst/>
          </a:prstGeom>
          <a:ln>
            <a:solidFill>
              <a:srgbClr val="003C8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91EC2A9-021F-4BFA-BCC8-BC5097ACBB24}"/>
              </a:ext>
            </a:extLst>
          </p:cNvPr>
          <p:cNvSpPr/>
          <p:nvPr/>
        </p:nvSpPr>
        <p:spPr>
          <a:xfrm>
            <a:off x="3211240" y="4056371"/>
            <a:ext cx="952205" cy="117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C5EAB9-1346-48DD-81AE-04BBCD089E43}"/>
              </a:ext>
            </a:extLst>
          </p:cNvPr>
          <p:cNvSpPr/>
          <p:nvPr/>
        </p:nvSpPr>
        <p:spPr>
          <a:xfrm>
            <a:off x="1312789" y="4071868"/>
            <a:ext cx="872014" cy="96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DE6F60-9504-433F-A1B4-5D71D6484D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434" y="4045481"/>
            <a:ext cx="3391419" cy="2251167"/>
          </a:xfrm>
          <a:prstGeom prst="rect">
            <a:avLst/>
          </a:prstGeom>
          <a:ln>
            <a:solidFill>
              <a:srgbClr val="003C8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24A9FA1-2B9C-4CD3-A7CB-4EE54E793FD0}"/>
              </a:ext>
            </a:extLst>
          </p:cNvPr>
          <p:cNvSpPr/>
          <p:nvPr/>
        </p:nvSpPr>
        <p:spPr>
          <a:xfrm>
            <a:off x="5199923" y="4207878"/>
            <a:ext cx="1864353" cy="16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81EEE2-886A-480B-904F-A68E5C7B2215}"/>
              </a:ext>
            </a:extLst>
          </p:cNvPr>
          <p:cNvSpPr/>
          <p:nvPr/>
        </p:nvSpPr>
        <p:spPr>
          <a:xfrm>
            <a:off x="4559408" y="4162649"/>
            <a:ext cx="643098" cy="444619"/>
          </a:xfrm>
          <a:prstGeom prst="rect">
            <a:avLst/>
          </a:prstGeom>
          <a:noFill/>
          <a:ln w="28575">
            <a:solidFill>
              <a:srgbClr val="FD3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C5DF97-300D-46DB-A847-5613842BA9C6}"/>
              </a:ext>
            </a:extLst>
          </p:cNvPr>
          <p:cNvSpPr/>
          <p:nvPr/>
        </p:nvSpPr>
        <p:spPr>
          <a:xfrm>
            <a:off x="4556825" y="4687005"/>
            <a:ext cx="643098" cy="444619"/>
          </a:xfrm>
          <a:prstGeom prst="rect">
            <a:avLst/>
          </a:prstGeom>
          <a:noFill/>
          <a:ln w="28575">
            <a:solidFill>
              <a:srgbClr val="FD3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0C598D-F592-4FF0-A5F2-FD1DED7AA72B}"/>
              </a:ext>
            </a:extLst>
          </p:cNvPr>
          <p:cNvSpPr/>
          <p:nvPr/>
        </p:nvSpPr>
        <p:spPr>
          <a:xfrm>
            <a:off x="4537800" y="5766574"/>
            <a:ext cx="643098" cy="44461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">
            <a:extLst>
              <a:ext uri="{FF2B5EF4-FFF2-40B4-BE49-F238E27FC236}">
                <a16:creationId xmlns:a16="http://schemas.microsoft.com/office/drawing/2014/main" id="{19D81FD0-FFBE-4A49-94D6-F7DFA45D800F}"/>
              </a:ext>
            </a:extLst>
          </p:cNvPr>
          <p:cNvCxnSpPr>
            <a:cxnSpLocks/>
            <a:stCxn id="29" idx="3"/>
            <a:endCxn id="28" idx="2"/>
          </p:cNvCxnSpPr>
          <p:nvPr/>
        </p:nvCxnSpPr>
        <p:spPr>
          <a:xfrm>
            <a:off x="2196537" y="5175786"/>
            <a:ext cx="1084507" cy="1103917"/>
          </a:xfrm>
          <a:prstGeom prst="bentConnector4">
            <a:avLst>
              <a:gd name="adj1" fmla="val 10289"/>
              <a:gd name="adj2" fmla="val 120708"/>
            </a:avLst>
          </a:prstGeom>
          <a:ln w="44450">
            <a:solidFill>
              <a:srgbClr val="FD311B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">
            <a:extLst>
              <a:ext uri="{FF2B5EF4-FFF2-40B4-BE49-F238E27FC236}">
                <a16:creationId xmlns:a16="http://schemas.microsoft.com/office/drawing/2014/main" id="{9ABB596F-B7CB-4345-9A39-208B4FD5DA74}"/>
              </a:ext>
            </a:extLst>
          </p:cNvPr>
          <p:cNvCxnSpPr>
            <a:cxnSpLocks/>
            <a:stCxn id="28" idx="3"/>
            <a:endCxn id="33" idx="2"/>
          </p:cNvCxnSpPr>
          <p:nvPr/>
        </p:nvCxnSpPr>
        <p:spPr>
          <a:xfrm>
            <a:off x="4142372" y="5175786"/>
            <a:ext cx="1990772" cy="1120862"/>
          </a:xfrm>
          <a:prstGeom prst="bentConnector4">
            <a:avLst>
              <a:gd name="adj1" fmla="val 7411"/>
              <a:gd name="adj2" fmla="val 120395"/>
            </a:avLst>
          </a:prstGeom>
          <a:ln w="44450">
            <a:solidFill>
              <a:srgbClr val="FD311B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">
            <a:extLst>
              <a:ext uri="{FF2B5EF4-FFF2-40B4-BE49-F238E27FC236}">
                <a16:creationId xmlns:a16="http://schemas.microsoft.com/office/drawing/2014/main" id="{384EC6F3-E802-433F-B04D-F81D0A9E52B9}"/>
              </a:ext>
            </a:extLst>
          </p:cNvPr>
          <p:cNvCxnSpPr>
            <a:cxnSpLocks/>
            <a:stCxn id="24" idx="3"/>
            <a:endCxn id="17" idx="2"/>
          </p:cNvCxnSpPr>
          <p:nvPr/>
        </p:nvCxnSpPr>
        <p:spPr>
          <a:xfrm>
            <a:off x="2218467" y="2414704"/>
            <a:ext cx="1119459" cy="1117613"/>
          </a:xfrm>
          <a:prstGeom prst="bentConnector4">
            <a:avLst>
              <a:gd name="adj1" fmla="val 11052"/>
              <a:gd name="adj2" fmla="val 120454"/>
            </a:avLst>
          </a:prstGeom>
          <a:ln w="44450">
            <a:solidFill>
              <a:srgbClr val="FD311B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">
            <a:extLst>
              <a:ext uri="{FF2B5EF4-FFF2-40B4-BE49-F238E27FC236}">
                <a16:creationId xmlns:a16="http://schemas.microsoft.com/office/drawing/2014/main" id="{99C03713-AB7F-4B3E-A5E4-4188A74E5D95}"/>
              </a:ext>
            </a:extLst>
          </p:cNvPr>
          <p:cNvCxnSpPr>
            <a:cxnSpLocks/>
            <a:stCxn id="17" idx="3"/>
            <a:endCxn id="30" idx="2"/>
          </p:cNvCxnSpPr>
          <p:nvPr/>
        </p:nvCxnSpPr>
        <p:spPr>
          <a:xfrm>
            <a:off x="4209940" y="2414704"/>
            <a:ext cx="1904594" cy="1117613"/>
          </a:xfrm>
          <a:prstGeom prst="bentConnector4">
            <a:avLst>
              <a:gd name="adj1" fmla="val 4995"/>
              <a:gd name="adj2" fmla="val 120454"/>
            </a:avLst>
          </a:prstGeom>
          <a:ln w="44450">
            <a:solidFill>
              <a:srgbClr val="FD311B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9EC4B09-1F45-4CD7-B7B2-5AAFC58B2399}"/>
              </a:ext>
            </a:extLst>
          </p:cNvPr>
          <p:cNvSpPr/>
          <p:nvPr/>
        </p:nvSpPr>
        <p:spPr>
          <a:xfrm>
            <a:off x="8003065" y="2976283"/>
            <a:ext cx="1085525" cy="1710722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Matching</a:t>
            </a:r>
          </a:p>
        </p:txBody>
      </p:sp>
      <p:cxnSp>
        <p:nvCxnSpPr>
          <p:cNvPr id="43" name="Straight Arrow Connector 3">
            <a:extLst>
              <a:ext uri="{FF2B5EF4-FFF2-40B4-BE49-F238E27FC236}">
                <a16:creationId xmlns:a16="http://schemas.microsoft.com/office/drawing/2014/main" id="{8F2E90EE-C00A-4290-A6FD-FEBCC9B789F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828853" y="2414704"/>
            <a:ext cx="716975" cy="561579"/>
          </a:xfrm>
          <a:prstGeom prst="bentConnector2">
            <a:avLst/>
          </a:prstGeom>
          <a:ln w="44450">
            <a:solidFill>
              <a:srgbClr val="FD311B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">
            <a:extLst>
              <a:ext uri="{FF2B5EF4-FFF2-40B4-BE49-F238E27FC236}">
                <a16:creationId xmlns:a16="http://schemas.microsoft.com/office/drawing/2014/main" id="{FA9094EA-FAFB-4A37-BE79-F2DB9C06D523}"/>
              </a:ext>
            </a:extLst>
          </p:cNvPr>
          <p:cNvCxnSpPr>
            <a:cxnSpLocks/>
            <a:stCxn id="33" idx="3"/>
            <a:endCxn id="42" idx="2"/>
          </p:cNvCxnSpPr>
          <p:nvPr/>
        </p:nvCxnSpPr>
        <p:spPr>
          <a:xfrm flipV="1">
            <a:off x="7828853" y="4687005"/>
            <a:ext cx="716975" cy="484060"/>
          </a:xfrm>
          <a:prstGeom prst="bentConnector2">
            <a:avLst/>
          </a:prstGeom>
          <a:ln w="44450">
            <a:solidFill>
              <a:srgbClr val="FD311B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5D73145-A8BC-4374-A3DB-697FC2FA0D53}"/>
              </a:ext>
            </a:extLst>
          </p:cNvPr>
          <p:cNvSpPr/>
          <p:nvPr/>
        </p:nvSpPr>
        <p:spPr>
          <a:xfrm>
            <a:off x="4536729" y="5234820"/>
            <a:ext cx="643098" cy="444619"/>
          </a:xfrm>
          <a:prstGeom prst="rect">
            <a:avLst/>
          </a:prstGeom>
          <a:noFill/>
          <a:ln w="28575">
            <a:solidFill>
              <a:srgbClr val="FD3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9975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2919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89DC71-3AD9-4A8D-855F-380BC8217727}"/>
              </a:ext>
            </a:extLst>
          </p:cNvPr>
          <p:cNvSpPr/>
          <p:nvPr/>
        </p:nvSpPr>
        <p:spPr>
          <a:xfrm>
            <a:off x="386641" y="6497929"/>
            <a:ext cx="8731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NimbusRomNo9L-Regu"/>
              </a:rPr>
              <a:t>Adil Al-</a:t>
            </a:r>
            <a:r>
              <a:rPr lang="en-US" sz="900" dirty="0" err="1">
                <a:latin typeface="NimbusRomNo9L-Regu"/>
              </a:rPr>
              <a:t>Azzawi</a:t>
            </a:r>
            <a:r>
              <a:rPr lang="en-US" sz="900" dirty="0">
                <a:latin typeface="NimbusRomNo9L-Regu"/>
              </a:rPr>
              <a:t>, Tony X. Han, “A Robust Spatially Invariant Model for Latent </a:t>
            </a:r>
            <a:r>
              <a:rPr lang="en-US" sz="900" dirty="0" err="1">
                <a:latin typeface="NimbusRomNo9L-Regu"/>
              </a:rPr>
              <a:t>ingerprint</a:t>
            </a:r>
            <a:r>
              <a:rPr lang="en-US" sz="900" dirty="0">
                <a:latin typeface="NimbusRomNo9L-Regu"/>
              </a:rPr>
              <a:t> Authentication Approach”, IEEE, </a:t>
            </a:r>
            <a:r>
              <a:rPr lang="en-US" sz="900" dirty="0" err="1">
                <a:latin typeface="NimbusRomNo9L-Regu"/>
              </a:rPr>
              <a:t>DeSE</a:t>
            </a:r>
            <a:r>
              <a:rPr lang="en-US" sz="900" dirty="0">
                <a:latin typeface="NimbusRomNo9L-Regu"/>
              </a:rPr>
              <a:t>, Developments in </a:t>
            </a:r>
            <a:r>
              <a:rPr lang="en-US" sz="900" dirty="0" err="1">
                <a:latin typeface="NimbusRomNo9L-Regu"/>
              </a:rPr>
              <a:t>eSystems</a:t>
            </a:r>
            <a:r>
              <a:rPr lang="en-US" sz="900" dirty="0">
                <a:latin typeface="NimbusRomNo9L-Regu"/>
              </a:rPr>
              <a:t> Engineering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hape 152">
                <a:extLst>
                  <a:ext uri="{FF2B5EF4-FFF2-40B4-BE49-F238E27FC236}">
                    <a16:creationId xmlns:a16="http://schemas.microsoft.com/office/drawing/2014/main" id="{E2C5DB36-E42A-4ADF-88BF-104BCEBF6B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192" y="1260890"/>
                <a:ext cx="8873001" cy="4693346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en-US" sz="2200" b="1" dirty="0"/>
                  <a:t>General Procedure:</a:t>
                </a:r>
                <a:endParaRPr lang="en-US" sz="2200" b="1" dirty="0"/>
              </a:p>
              <a:p>
                <a:pPr marL="685800" lvl="1" indent="-342900">
                  <a:buFont typeface="Wingdings" panose="05000000000000000000" pitchFamily="2" charset="2"/>
                  <a:buChar char="§"/>
                </a:pPr>
                <a:r>
                  <a:rPr lang="en-US" altLang="en-US" sz="2000" dirty="0"/>
                  <a:t>Actually, we must to adjust the </a:t>
                </a:r>
                <a:r>
                  <a:rPr lang="en-US" altLang="en-US" sz="2000" dirty="0">
                    <a:solidFill>
                      <a:srgbClr val="FF0000"/>
                    </a:solidFill>
                  </a:rPr>
                  <a:t>v-vector</a:t>
                </a:r>
                <a:r>
                  <a:rPr lang="en-US" altLang="en-US" sz="2000" dirty="0"/>
                  <a:t> before adding it to the </a:t>
                </a:r>
                <a:r>
                  <a:rPr lang="en-US" alt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x-vector</a:t>
                </a:r>
                <a:r>
                  <a:rPr lang="en-US" altLang="en-US" sz="2000" dirty="0"/>
                  <a:t> as follows:</a:t>
                </a:r>
              </a:p>
              <a:p>
                <a:pPr marL="342900" lvl="1" indent="0">
                  <a:buNone/>
                </a:pPr>
                <a:endParaRPr lang="en-US" altLang="en-US" sz="2000" dirty="0"/>
              </a:p>
              <a:p>
                <a:pPr marL="685800" lvl="1" indent="-342900">
                  <a:buFont typeface="Wingdings" panose="05000000000000000000" pitchFamily="2" charset="2"/>
                  <a:buChar char="§"/>
                </a:pPr>
                <a:r>
                  <a:rPr lang="en-US" altLang="en-US" dirty="0"/>
                  <a:t>Where:</a:t>
                </a:r>
              </a:p>
              <a:p>
                <a:pPr marL="1028700" lvl="2" indent="-342900">
                  <a:buFont typeface="Wingdings" panose="05000000000000000000" pitchFamily="2" charset="2"/>
                  <a:buChar char="§"/>
                </a:pPr>
                <a:r>
                  <a:rPr lang="en-US" altLang="en-US" sz="1800" dirty="0"/>
                  <a:t>i is the particle.</a:t>
                </a:r>
              </a:p>
              <a:p>
                <a:pPr marL="10287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en-US" sz="1800" dirty="0"/>
                  <a:t>1,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en-US" sz="1800" b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2 are learning rates governing the cognition and social components </a:t>
                </a:r>
              </a:p>
              <a:p>
                <a:pPr marL="1028700" lvl="2" indent="-342900">
                  <a:buFont typeface="Wingdings" panose="05000000000000000000" pitchFamily="2" charset="2"/>
                  <a:buChar char="§"/>
                </a:pPr>
                <a:r>
                  <a:rPr lang="en-US" altLang="en-US" sz="1800" dirty="0"/>
                  <a:t>d is the </a:t>
                </a:r>
                <a:r>
                  <a:rPr lang="en-US" altLang="en-US" sz="1800" dirty="0" err="1"/>
                  <a:t>dth</a:t>
                </a:r>
                <a:r>
                  <a:rPr lang="en-US" altLang="en-US" sz="1800" dirty="0"/>
                  <a:t> dimension.</a:t>
                </a:r>
              </a:p>
              <a:p>
                <a:pPr marL="1028700" lvl="2" indent="-342900">
                  <a:buFont typeface="Wingdings" panose="05000000000000000000" pitchFamily="2" charset="2"/>
                  <a:buChar char="§"/>
                </a:pPr>
                <a:r>
                  <a:rPr lang="en-US" altLang="en-US" sz="1800" dirty="0"/>
                  <a:t>g represents the index of the particle with the best p-fitness.</a:t>
                </a:r>
              </a:p>
              <a:p>
                <a:pPr marL="1028700" lvl="2" indent="-342900">
                  <a:buFont typeface="Wingdings" panose="05000000000000000000" pitchFamily="2" charset="2"/>
                  <a:buChar char="§"/>
                </a:pPr>
                <a:endParaRPr lang="en-US" altLang="en-US" sz="2000" dirty="0"/>
              </a:p>
              <a:p>
                <a:pPr marL="685800" lvl="1" indent="-342900">
                  <a:buFont typeface="Wingdings" panose="05000000000000000000" pitchFamily="2" charset="2"/>
                  <a:buChar char="§"/>
                </a:pPr>
                <a:r>
                  <a:rPr lang="en-US" altLang="en-US" sz="2000" dirty="0"/>
                  <a:t>In PSO, there have been two basic topologies used in the literature</a:t>
                </a:r>
              </a:p>
              <a:p>
                <a:pPr marL="1028700" lvl="2" indent="-342900">
                  <a:buFont typeface="Wingdings" panose="05000000000000000000" pitchFamily="2" charset="2"/>
                  <a:buChar char="§"/>
                </a:pPr>
                <a:r>
                  <a:rPr lang="en-US" altLang="en-US" sz="2000" dirty="0"/>
                  <a:t>Ring Topology (neighborhood of 3)</a:t>
                </a:r>
              </a:p>
              <a:p>
                <a:pPr marL="1028700" lvl="2" indent="-342900">
                  <a:buFont typeface="Wingdings" panose="05000000000000000000" pitchFamily="2" charset="2"/>
                  <a:buChar char="§"/>
                </a:pPr>
                <a:r>
                  <a:rPr lang="en-US" altLang="en-US" sz="2000" dirty="0"/>
                  <a:t>Star Topology (global neighborhood</a:t>
                </a:r>
                <a:r>
                  <a:rPr lang="en-US" altLang="en-US" sz="1700" dirty="0">
                    <a:solidFill>
                      <a:srgbClr val="003C81"/>
                    </a:solidFill>
                  </a:rPr>
                  <a:t>)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800100" lvl="1" indent="-355600" algn="just">
                  <a:lnSpc>
                    <a:spcPct val="100000"/>
                  </a:lnSpc>
                  <a:spcBef>
                    <a:spcPts val="0"/>
                  </a:spcBef>
                  <a:buSzPct val="100000"/>
                  <a:buFont typeface="Wingdings" panose="05000000000000000000" pitchFamily="2" charset="2"/>
                  <a:buChar char="§"/>
                </a:pPr>
                <a:endParaRPr lang="en-US" altLang="zh-TW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Shape 152">
                <a:extLst>
                  <a:ext uri="{FF2B5EF4-FFF2-40B4-BE49-F238E27FC236}">
                    <a16:creationId xmlns:a16="http://schemas.microsoft.com/office/drawing/2014/main" id="{E2C5DB36-E42A-4ADF-88BF-104BCEBF6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2" y="1260890"/>
                <a:ext cx="8873001" cy="4693346"/>
              </a:xfrm>
              <a:prstGeom prst="rect">
                <a:avLst/>
              </a:prstGeom>
              <a:blipFill>
                <a:blip r:embed="rId5"/>
                <a:stretch>
                  <a:fillRect l="-75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hape 150">
            <a:extLst>
              <a:ext uri="{FF2B5EF4-FFF2-40B4-BE49-F238E27FC236}">
                <a16:creationId xmlns:a16="http://schemas.microsoft.com/office/drawing/2014/main" id="{9A9A6EC8-9ABA-4C27-AA37-D041D08DAFA7}"/>
              </a:ext>
            </a:extLst>
          </p:cNvPr>
          <p:cNvSpPr txBox="1">
            <a:spLocks/>
          </p:cNvSpPr>
          <p:nvPr/>
        </p:nvSpPr>
        <p:spPr>
          <a:xfrm>
            <a:off x="79187" y="886265"/>
            <a:ext cx="9144000" cy="72766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38100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200" b="1" dirty="0">
                <a:latin typeface="+mn-lt"/>
                <a:ea typeface="+mn-ea"/>
                <a:cs typeface="+mn-cs"/>
              </a:rPr>
              <a:t>PSO Algorithm:</a:t>
            </a:r>
          </a:p>
          <a:p>
            <a:pPr marL="457200" lvl="4" indent="-381000">
              <a:buSzPct val="100000"/>
              <a:buFont typeface="Wingdings" panose="05000000000000000000" pitchFamily="2" charset="2"/>
              <a:buChar char="§"/>
            </a:pPr>
            <a:endParaRPr lang="en-US" sz="2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6A29B8B5-AFFF-4A37-B26D-3C313B052AF2}"/>
              </a:ext>
            </a:extLst>
          </p:cNvPr>
          <p:cNvSpPr txBox="1">
            <a:spLocks noChangeArrowheads="1"/>
          </p:cNvSpPr>
          <p:nvPr/>
        </p:nvSpPr>
        <p:spPr>
          <a:xfrm>
            <a:off x="1775704" y="2027364"/>
            <a:ext cx="6776934" cy="694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800" dirty="0">
                <a:solidFill>
                  <a:srgbClr val="FF0000"/>
                </a:solidFill>
                <a:latin typeface="Georgia" panose="02040502050405020303" pitchFamily="18" charset="0"/>
              </a:rPr>
              <a:t> v</a:t>
            </a:r>
            <a:r>
              <a:rPr lang="en-US" altLang="en-US" sz="1800" baseline="-25000" dirty="0">
                <a:solidFill>
                  <a:srgbClr val="FF0000"/>
                </a:solidFill>
                <a:latin typeface="Georgia" panose="02040502050405020303" pitchFamily="18" charset="0"/>
              </a:rPr>
              <a:t>id</a:t>
            </a:r>
            <a:r>
              <a:rPr lang="en-US" altLang="en-US" sz="1800" dirty="0">
                <a:solidFill>
                  <a:srgbClr val="FF0000"/>
                </a:solidFill>
                <a:latin typeface="Georgia" panose="02040502050405020303" pitchFamily="18" charset="0"/>
              </a:rPr>
              <a:t> = v</a:t>
            </a:r>
            <a:r>
              <a:rPr lang="en-US" altLang="en-US" sz="1800" baseline="-25000" dirty="0">
                <a:solidFill>
                  <a:srgbClr val="FF0000"/>
                </a:solidFill>
                <a:latin typeface="Georgia" panose="02040502050405020303" pitchFamily="18" charset="0"/>
              </a:rPr>
              <a:t>id</a:t>
            </a:r>
            <a:r>
              <a:rPr lang="en-US" altLang="en-US" sz="1800" dirty="0">
                <a:solidFill>
                  <a:srgbClr val="FF0000"/>
                </a:solidFill>
                <a:latin typeface="Georgia" panose="02040502050405020303" pitchFamily="18" charset="0"/>
              </a:rPr>
              <a:t> + </a:t>
            </a:r>
            <a:r>
              <a:rPr lang="en-US" altLang="en-US" sz="1800" dirty="0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1*</a:t>
            </a:r>
            <a:r>
              <a:rPr lang="en-US" altLang="en-US" sz="18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rnd</a:t>
            </a:r>
            <a:r>
              <a:rPr lang="en-US" altLang="en-US" sz="1800" dirty="0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()*(</a:t>
            </a:r>
            <a:r>
              <a:rPr lang="en-US" altLang="en-US" sz="18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p</a:t>
            </a:r>
            <a:r>
              <a:rPr lang="en-US" altLang="en-US" sz="1800" baseline="-250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id</a:t>
            </a:r>
            <a:r>
              <a:rPr lang="en-US" altLang="en-US" sz="18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-x</a:t>
            </a:r>
            <a:r>
              <a:rPr lang="en-US" altLang="en-US" sz="1800" baseline="-250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id</a:t>
            </a:r>
            <a:r>
              <a:rPr lang="en-US" altLang="en-US" sz="1800" dirty="0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) + 2*</a:t>
            </a:r>
            <a:r>
              <a:rPr lang="en-US" altLang="en-US" sz="18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rnd</a:t>
            </a:r>
            <a:r>
              <a:rPr lang="en-US" altLang="en-US" sz="1800" dirty="0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()*(</a:t>
            </a:r>
            <a:r>
              <a:rPr lang="en-US" altLang="en-US" sz="18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p</a:t>
            </a:r>
            <a:r>
              <a:rPr lang="en-US" altLang="en-US" sz="1800" baseline="-250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gd</a:t>
            </a:r>
            <a:r>
              <a:rPr lang="en-US" altLang="en-US" sz="18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-x</a:t>
            </a:r>
            <a:r>
              <a:rPr lang="en-US" altLang="en-US" sz="1800" baseline="-25000" dirty="0" err="1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id</a:t>
            </a:r>
            <a:r>
              <a:rPr lang="en-US" altLang="en-US" sz="1800" dirty="0">
                <a:solidFill>
                  <a:srgbClr val="FF0000"/>
                </a:solidFill>
                <a:latin typeface="Georgia" panose="02040502050405020303" pitchFamily="18" charset="0"/>
                <a:sym typeface="Symbol" pitchFamily="18" charset="2"/>
              </a:rPr>
              <a:t>);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sym typeface="Symbol" pitchFamily="18" charset="2"/>
              </a:rPr>
              <a:t> </a:t>
            </a:r>
            <a:r>
              <a:rPr lang="en-US" altLang="en-US" sz="18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sym typeface="Symbol" pitchFamily="18" charset="2"/>
              </a:rPr>
              <a:t>x</a:t>
            </a:r>
            <a:r>
              <a:rPr lang="en-US" altLang="en-US" sz="1800" baseline="-250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sym typeface="Symbol" pitchFamily="18" charset="2"/>
              </a:rPr>
              <a:t>id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sym typeface="Symbol" pitchFamily="18" charset="2"/>
              </a:rPr>
              <a:t> = </a:t>
            </a:r>
            <a:r>
              <a:rPr lang="en-US" altLang="en-US" sz="18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sym typeface="Symbol" pitchFamily="18" charset="2"/>
              </a:rPr>
              <a:t>x</a:t>
            </a:r>
            <a:r>
              <a:rPr lang="en-US" altLang="en-US" sz="1800" baseline="-250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sym typeface="Symbol" pitchFamily="18" charset="2"/>
              </a:rPr>
              <a:t>id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sym typeface="Symbol" pitchFamily="18" charset="2"/>
              </a:rPr>
              <a:t> + v</a:t>
            </a:r>
            <a:r>
              <a:rPr lang="en-US" altLang="en-US" sz="1800" baseline="-250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sym typeface="Symbol" pitchFamily="18" charset="2"/>
              </a:rPr>
              <a:t>id</a:t>
            </a:r>
            <a:endParaRPr lang="en-US" altLang="en-US" sz="1800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  <a:sym typeface="Symbol" pitchFamily="18" charset="2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sz="1600" b="1" dirty="0">
              <a:latin typeface="Georgia" panose="02040502050405020303" pitchFamily="18" charset="0"/>
              <a:sym typeface="Symbol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600" b="1" dirty="0">
              <a:latin typeface="Georgia" panose="02040502050405020303" pitchFamily="18" charset="0"/>
              <a:sym typeface="Symbol" pitchFamily="18" charset="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EFD33B-A822-4BBD-9C9F-46332CABB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171" y="4862729"/>
            <a:ext cx="3913518" cy="150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2842" y="120"/>
            <a:ext cx="9156841" cy="6871948"/>
            <a:chOff x="-15373" y="26196"/>
            <a:chExt cx="9497987" cy="6871948"/>
          </a:xfrm>
        </p:grpSpPr>
        <p:sp>
          <p:nvSpPr>
            <p:cNvPr id="19" name="Shape 110"/>
            <p:cNvSpPr txBox="1"/>
            <p:nvPr/>
          </p:nvSpPr>
          <p:spPr>
            <a:xfrm>
              <a:off x="-15373" y="6741090"/>
              <a:ext cx="9497987" cy="157054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0">
                  <a:srgbClr val="7F7F7F"/>
                </a:gs>
                <a:gs pos="52000">
                  <a:schemeClr val="bg2">
                    <a:lumMod val="90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ct val="25000"/>
              </a:pPr>
              <a:r>
                <a:rPr lang="en-US" sz="900" b="1" dirty="0">
                  <a:solidFill>
                    <a:schemeClr val="dk1"/>
                  </a:solidFill>
                  <a:latin typeface="Calibri (Body)"/>
                  <a:sym typeface="Merriweather"/>
                </a:rPr>
                <a:t>Adil Al-</a:t>
              </a:r>
              <a:r>
                <a:rPr lang="en-US" sz="900" b="1" dirty="0" err="1">
                  <a:solidFill>
                    <a:schemeClr val="dk1"/>
                  </a:solidFill>
                  <a:latin typeface="Calibri (Body)"/>
                  <a:sym typeface="Merriweather"/>
                </a:rPr>
                <a:t>Azzawi</a:t>
              </a:r>
              <a:endParaRPr lang="en-US" sz="900" b="1" dirty="0">
                <a:solidFill>
                  <a:schemeClr val="dk1"/>
                </a:solidFill>
                <a:latin typeface="Calibri (Body)"/>
                <a:sym typeface="Merriweather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20" y="26196"/>
              <a:ext cx="9453642" cy="208492"/>
              <a:chOff x="2220" y="26196"/>
              <a:chExt cx="9453642" cy="208492"/>
            </a:xfrm>
          </p:grpSpPr>
          <p:sp>
            <p:nvSpPr>
              <p:cNvPr id="21" name="Shape 110"/>
              <p:cNvSpPr txBox="1"/>
              <p:nvPr/>
            </p:nvSpPr>
            <p:spPr>
              <a:xfrm>
                <a:off x="2220" y="26196"/>
                <a:ext cx="9453642" cy="20849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7F7F7F"/>
                  </a:gs>
                  <a:gs pos="52000">
                    <a:schemeClr val="bg2">
                      <a:lumMod val="90000"/>
                    </a:schemeClr>
                  </a:gs>
                  <a:gs pos="99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Merriweather"/>
                  <a:buNone/>
                </a:pPr>
                <a:endParaRPr lang="en-US" sz="900" b="1" i="0" u="none" strike="noStrike" cap="none" dirty="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1" y="30193"/>
                <a:ext cx="182585" cy="2044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96948" y="731522"/>
            <a:ext cx="8833246" cy="457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82" y="292761"/>
            <a:ext cx="529913" cy="5935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7192" y="214760"/>
            <a:ext cx="6566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PSO (Practical Swarm Optimization)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89DC71-3AD9-4A8D-855F-380BC8217727}"/>
              </a:ext>
            </a:extLst>
          </p:cNvPr>
          <p:cNvSpPr/>
          <p:nvPr/>
        </p:nvSpPr>
        <p:spPr>
          <a:xfrm>
            <a:off x="386641" y="6497929"/>
            <a:ext cx="8731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NimbusRomNo9L-Regu"/>
              </a:rPr>
              <a:t>Adil Al-</a:t>
            </a:r>
            <a:r>
              <a:rPr lang="en-US" sz="900" dirty="0" err="1">
                <a:latin typeface="NimbusRomNo9L-Regu"/>
              </a:rPr>
              <a:t>Azzawi</a:t>
            </a:r>
            <a:r>
              <a:rPr lang="en-US" sz="900" dirty="0">
                <a:latin typeface="NimbusRomNo9L-Regu"/>
              </a:rPr>
              <a:t>, Tony X. Han, “A Robust Spatially Invariant Model for Latent </a:t>
            </a:r>
            <a:r>
              <a:rPr lang="en-US" sz="900" dirty="0" err="1">
                <a:latin typeface="NimbusRomNo9L-Regu"/>
              </a:rPr>
              <a:t>ingerprint</a:t>
            </a:r>
            <a:r>
              <a:rPr lang="en-US" sz="900" dirty="0">
                <a:latin typeface="NimbusRomNo9L-Regu"/>
              </a:rPr>
              <a:t> Authentication Approach”, IEEE, </a:t>
            </a:r>
            <a:r>
              <a:rPr lang="en-US" sz="900" dirty="0" err="1">
                <a:latin typeface="NimbusRomNo9L-Regu"/>
              </a:rPr>
              <a:t>DeSE</a:t>
            </a:r>
            <a:r>
              <a:rPr lang="en-US" sz="900" dirty="0">
                <a:latin typeface="NimbusRomNo9L-Regu"/>
              </a:rPr>
              <a:t>, Developments in </a:t>
            </a:r>
            <a:r>
              <a:rPr lang="en-US" sz="900" dirty="0" err="1">
                <a:latin typeface="NimbusRomNo9L-Regu"/>
              </a:rPr>
              <a:t>eSystems</a:t>
            </a:r>
            <a:r>
              <a:rPr lang="en-US" sz="900" dirty="0">
                <a:latin typeface="NimbusRomNo9L-Regu"/>
              </a:rPr>
              <a:t> Engineering 2017</a:t>
            </a:r>
          </a:p>
        </p:txBody>
      </p:sp>
      <p:sp>
        <p:nvSpPr>
          <p:cNvPr id="15" name="Shape 152">
            <a:extLst>
              <a:ext uri="{FF2B5EF4-FFF2-40B4-BE49-F238E27FC236}">
                <a16:creationId xmlns:a16="http://schemas.microsoft.com/office/drawing/2014/main" id="{7C3C2E12-26C0-4B39-8A1F-6777CF802431}"/>
              </a:ext>
            </a:extLst>
          </p:cNvPr>
          <p:cNvSpPr txBox="1">
            <a:spLocks/>
          </p:cNvSpPr>
          <p:nvPr/>
        </p:nvSpPr>
        <p:spPr>
          <a:xfrm>
            <a:off x="121715" y="754381"/>
            <a:ext cx="8908479" cy="52819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sz="2200" b="1" dirty="0"/>
              <a:t>General Procedure:</a:t>
            </a:r>
            <a:endParaRPr lang="en-US" sz="23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3C81"/>
                </a:solidFill>
              </a:rPr>
              <a:t>Step(1): </a:t>
            </a:r>
            <a:r>
              <a:rPr lang="en-US" altLang="en-US" sz="2000" dirty="0"/>
              <a:t>Let generate a random swarm of partials in 2 dimension (4×4):</a:t>
            </a: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342900" lvl="1" indent="0">
              <a:lnSpc>
                <a:spcPct val="100000"/>
              </a:lnSpc>
              <a:buNone/>
            </a:pPr>
            <a:endParaRPr lang="en-US" altLang="en-US" sz="2000" b="1" dirty="0"/>
          </a:p>
          <a:p>
            <a:pPr marL="342900" lvl="1" indent="0">
              <a:lnSpc>
                <a:spcPct val="100000"/>
              </a:lnSpc>
              <a:buNone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3C81"/>
                </a:solidFill>
              </a:rPr>
              <a:t>Step(2): </a:t>
            </a:r>
            <a:r>
              <a:rPr lang="en-US" altLang="en-US" sz="2000" dirty="0"/>
              <a:t>Lest </a:t>
            </a:r>
            <a:r>
              <a:rPr lang="en-US" altLang="en-US" sz="2000" dirty="0" err="1">
                <a:solidFill>
                  <a:srgbClr val="FF0000"/>
                </a:solidFill>
              </a:rPr>
              <a:t>Xbest</a:t>
            </a:r>
            <a:r>
              <a:rPr lang="en-US" altLang="en-US" sz="2000" dirty="0"/>
              <a:t> is the first location X(1,1) </a:t>
            </a:r>
          </a:p>
          <a:p>
            <a:pPr marL="1028700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Evaluation the fitness function f(Xi(t)):</a:t>
            </a:r>
          </a:p>
          <a:p>
            <a:pPr marL="1028700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17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>
              <a:solidFill>
                <a:srgbClr val="FF0000"/>
              </a:solidFill>
            </a:endParaRP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1700" b="1" dirty="0">
              <a:solidFill>
                <a:srgbClr val="FF0000"/>
              </a:solidFill>
            </a:endParaRP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1700" b="1" dirty="0"/>
          </a:p>
          <a:p>
            <a:pPr marL="1028700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1700" b="1" dirty="0"/>
          </a:p>
          <a:p>
            <a:pPr marL="1028700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17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1700" b="1" dirty="0">
              <a:solidFill>
                <a:srgbClr val="002060"/>
              </a:solidFill>
            </a:endParaRPr>
          </a:p>
          <a:p>
            <a:pPr marL="6858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en-US" sz="1700" b="1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002060"/>
              </a:solidFill>
            </a:endParaRPr>
          </a:p>
          <a:p>
            <a:pPr marL="787400" lvl="2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2000" b="1" dirty="0"/>
          </a:p>
          <a:p>
            <a:pPr marL="787400" lvl="2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850" b="1" dirty="0"/>
          </a:p>
          <a:p>
            <a:pPr marL="1143000" lvl="2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50" b="1" dirty="0"/>
          </a:p>
          <a:p>
            <a:pPr marL="1143000" lvl="2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50" b="1" dirty="0"/>
          </a:p>
          <a:p>
            <a:pPr marL="1143000" lvl="2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50" b="1" dirty="0"/>
          </a:p>
          <a:p>
            <a:pPr marL="1143000" lvl="2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FF0000"/>
              </a:solidFill>
            </a:endParaRPr>
          </a:p>
          <a:p>
            <a:pPr marL="444500" lvl="1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2400" b="1" dirty="0">
              <a:solidFill>
                <a:srgbClr val="002060"/>
              </a:solidFill>
            </a:endParaRPr>
          </a:p>
          <a:p>
            <a:pPr marL="800100" lvl="1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altLang="zh-TW" sz="2400" b="1" dirty="0">
              <a:solidFill>
                <a:srgbClr val="002060"/>
              </a:solidFill>
            </a:endParaRPr>
          </a:p>
          <a:p>
            <a:pPr marL="457200" indent="-355600" algn="just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2000" b="1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94A92FC2-3BAC-4C6D-B5C2-6318EFC3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12" y="1666557"/>
            <a:ext cx="2454070" cy="202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28AB833-A11F-4514-97C4-3E3AA7A184D3}"/>
              </a:ext>
            </a:extLst>
          </p:cNvPr>
          <p:cNvSpPr/>
          <p:nvPr/>
        </p:nvSpPr>
        <p:spPr>
          <a:xfrm>
            <a:off x="874642" y="4260222"/>
            <a:ext cx="81187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f(x</a:t>
            </a:r>
            <a:r>
              <a:rPr lang="en-US" sz="1600" b="1" baseline="-25000" dirty="0"/>
              <a:t>1</a:t>
            </a:r>
            <a:r>
              <a:rPr lang="en-US" sz="1600" b="1" dirty="0"/>
              <a:t>) </a:t>
            </a:r>
            <a:r>
              <a:rPr lang="en-US" sz="1600" dirty="0"/>
              <a:t>= ((</a:t>
            </a:r>
            <a:r>
              <a:rPr lang="en-US" sz="1600" dirty="0">
                <a:solidFill>
                  <a:srgbClr val="FF0000"/>
                </a:solidFill>
              </a:rPr>
              <a:t>19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)/16=2.7,     </a:t>
            </a:r>
            <a:r>
              <a:rPr lang="en-US" sz="1600" b="1" dirty="0"/>
              <a:t>f(x</a:t>
            </a:r>
            <a:r>
              <a:rPr lang="en-US" sz="1600" b="1" baseline="-25000" dirty="0"/>
              <a:t>2</a:t>
            </a:r>
            <a:r>
              <a:rPr lang="en-US" sz="1600" b="1" dirty="0"/>
              <a:t>) 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20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</a:t>
            </a:r>
            <a:r>
              <a:rPr lang="en-US" sz="1600" b="1" dirty="0">
                <a:solidFill>
                  <a:srgbClr val="FF0000"/>
                </a:solidFill>
              </a:rPr>
              <a:t>3.61</a:t>
            </a:r>
            <a:r>
              <a:rPr lang="en-US" sz="1600" b="1" dirty="0"/>
              <a:t>    f(</a:t>
            </a:r>
            <a:r>
              <a:rPr lang="en-US" sz="1600" b="1" baseline="-25000" dirty="0"/>
              <a:t>x3</a:t>
            </a:r>
            <a:r>
              <a:rPr lang="en-US" sz="1600" b="1" dirty="0"/>
              <a:t>) 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15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)/16=0.423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f(x</a:t>
            </a:r>
            <a:r>
              <a:rPr lang="en-US" sz="1600" b="1" baseline="-25000" dirty="0"/>
              <a:t>4</a:t>
            </a:r>
            <a:r>
              <a:rPr lang="en-US" sz="1600" b="1" dirty="0"/>
              <a:t>) 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10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)/16=0.36    </a:t>
            </a:r>
            <a:r>
              <a:rPr lang="en-US" sz="1600" b="1" dirty="0"/>
              <a:t>f(x</a:t>
            </a:r>
            <a:r>
              <a:rPr lang="en-US" sz="1600" b="1" baseline="-25000" dirty="0"/>
              <a:t>5</a:t>
            </a:r>
            <a:r>
              <a:rPr lang="en-US" sz="1600" b="1" dirty="0"/>
              <a:t>) 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18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)/16=1.96    </a:t>
            </a:r>
            <a:r>
              <a:rPr lang="en-US" sz="1600" b="1" dirty="0"/>
              <a:t>f(x</a:t>
            </a:r>
            <a:r>
              <a:rPr lang="en-US" sz="1600" b="1" baseline="-25000" dirty="0"/>
              <a:t>6</a:t>
            </a:r>
            <a:r>
              <a:rPr lang="en-US" sz="1600" b="1" dirty="0"/>
              <a:t>) 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19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)/16=2.7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f(x</a:t>
            </a:r>
            <a:r>
              <a:rPr lang="en-US" sz="1600" b="1" baseline="-25000" dirty="0"/>
              <a:t>7</a:t>
            </a:r>
            <a:r>
              <a:rPr lang="en-US" sz="1600" b="1" dirty="0"/>
              <a:t>) 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12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)/16=0.01    </a:t>
            </a:r>
            <a:r>
              <a:rPr lang="en-US" sz="1600" b="1" dirty="0"/>
              <a:t>f(x</a:t>
            </a:r>
            <a:r>
              <a:rPr lang="en-US" sz="1600" b="1" baseline="-25000" dirty="0"/>
              <a:t>8</a:t>
            </a:r>
            <a:r>
              <a:rPr lang="en-US" sz="1600" b="1" dirty="0"/>
              <a:t>)=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11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)/16=0.123   </a:t>
            </a:r>
            <a:r>
              <a:rPr lang="en-US" sz="1600" b="1" dirty="0"/>
              <a:t>f(4</a:t>
            </a:r>
            <a:r>
              <a:rPr lang="en-US" sz="1600" b="1" baseline="-25000" dirty="0"/>
              <a:t>9</a:t>
            </a:r>
            <a:r>
              <a:rPr lang="en-US" sz="1600" b="1" dirty="0"/>
              <a:t>) 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17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)/16=1.32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f(x</a:t>
            </a:r>
            <a:r>
              <a:rPr lang="en-US" sz="1600" b="1" baseline="-25000" dirty="0"/>
              <a:t>10</a:t>
            </a:r>
            <a:r>
              <a:rPr lang="en-US" sz="1600" b="1" dirty="0"/>
              <a:t>) 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13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)/16=0.02   </a:t>
            </a:r>
            <a:r>
              <a:rPr lang="en-US" sz="1600" b="1" dirty="0"/>
              <a:t>f(x</a:t>
            </a:r>
            <a:r>
              <a:rPr lang="en-US" sz="1600" b="1" baseline="-25000" dirty="0"/>
              <a:t>11</a:t>
            </a:r>
            <a:r>
              <a:rPr lang="en-US" sz="1600" b="1" dirty="0"/>
              <a:t>)=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9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)/16=0.72     </a:t>
            </a:r>
            <a:r>
              <a:rPr lang="en-US" sz="1600" b="1" dirty="0"/>
              <a:t>f(x</a:t>
            </a:r>
            <a:r>
              <a:rPr lang="en-US" sz="1600" b="1" baseline="-25000" dirty="0"/>
              <a:t>12</a:t>
            </a:r>
            <a:r>
              <a:rPr lang="en-US" sz="1600" b="1" dirty="0"/>
              <a:t>)=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8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)/16=1.21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f(x</a:t>
            </a:r>
            <a:r>
              <a:rPr lang="en-US" sz="1600" b="1" baseline="-25000" dirty="0"/>
              <a:t>13</a:t>
            </a:r>
            <a:r>
              <a:rPr lang="en-US" sz="1600" b="1" dirty="0"/>
              <a:t>)=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10-</a:t>
            </a:r>
            <a:r>
              <a:rPr lang="en-US" sz="1600" dirty="0"/>
              <a:t>12.4)</a:t>
            </a:r>
            <a:r>
              <a:rPr lang="en-US" sz="1600" baseline="30000" dirty="0"/>
              <a:t>2</a:t>
            </a:r>
            <a:r>
              <a:rPr lang="en-US" sz="1600" dirty="0"/>
              <a:t>)/16=0.36    </a:t>
            </a:r>
            <a:r>
              <a:rPr lang="en-US" sz="1600" b="1" dirty="0"/>
              <a:t>f(x</a:t>
            </a:r>
            <a:r>
              <a:rPr lang="en-US" sz="1600" b="1" baseline="-25000" dirty="0"/>
              <a:t>14</a:t>
            </a:r>
            <a:r>
              <a:rPr lang="en-US" sz="1600" b="1" dirty="0"/>
              <a:t>)=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7-</a:t>
            </a:r>
            <a:r>
              <a:rPr lang="en-US" sz="1600" dirty="0"/>
              <a:t>12.4)</a:t>
            </a:r>
            <a:r>
              <a:rPr lang="en-US" sz="1600" baseline="30000" dirty="0"/>
              <a:t>2</a:t>
            </a:r>
            <a:r>
              <a:rPr lang="en-US" sz="1600" dirty="0"/>
              <a:t>)/16=1.8       </a:t>
            </a:r>
            <a:r>
              <a:rPr lang="en-US" sz="1600" b="1" dirty="0"/>
              <a:t>f(x</a:t>
            </a:r>
            <a:r>
              <a:rPr lang="en-US" sz="1600" b="1" baseline="-25000" dirty="0"/>
              <a:t>15</a:t>
            </a:r>
            <a:r>
              <a:rPr lang="en-US" sz="1600" b="1" dirty="0"/>
              <a:t>)=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6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)/16=2.56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f(x</a:t>
            </a:r>
            <a:r>
              <a:rPr lang="en-US" sz="1600" b="1" baseline="-25000" dirty="0"/>
              <a:t>16</a:t>
            </a:r>
            <a:r>
              <a:rPr lang="en-US" sz="1600" b="1" dirty="0"/>
              <a:t>)= </a:t>
            </a:r>
            <a:r>
              <a:rPr lang="en-US" sz="1600" dirty="0"/>
              <a:t>((</a:t>
            </a:r>
            <a:r>
              <a:rPr lang="en-US" sz="1600" dirty="0">
                <a:solidFill>
                  <a:srgbClr val="FF0000"/>
                </a:solidFill>
              </a:rPr>
              <a:t>5</a:t>
            </a:r>
            <a:r>
              <a:rPr lang="en-US" sz="1600" dirty="0"/>
              <a:t>-12.4)</a:t>
            </a:r>
            <a:r>
              <a:rPr lang="en-US" sz="1600" baseline="30000" dirty="0"/>
              <a:t>2</a:t>
            </a:r>
            <a:r>
              <a:rPr lang="en-US" sz="1600" dirty="0"/>
              <a:t>)/16=3.4</a:t>
            </a:r>
          </a:p>
        </p:txBody>
      </p:sp>
    </p:spTree>
    <p:extLst>
      <p:ext uri="{BB962C8B-B14F-4D97-AF65-F5344CB8AC3E}">
        <p14:creationId xmlns:p14="http://schemas.microsoft.com/office/powerpoint/2010/main" val="162814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17678</TotalTime>
  <Words>804</Words>
  <Application>Microsoft Office PowerPoint</Application>
  <PresentationFormat>On-screen Show (4:3)</PresentationFormat>
  <Paragraphs>173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Georgia</vt:lpstr>
      <vt:lpstr>Merriweather</vt:lpstr>
      <vt:lpstr>Book Antiqua</vt:lpstr>
      <vt:lpstr>Calibri (Body)</vt:lpstr>
      <vt:lpstr>Arial</vt:lpstr>
      <vt:lpstr>NimbusRomNo9L-Regu</vt:lpstr>
      <vt:lpstr>Cambria Math</vt:lpstr>
      <vt:lpstr>Times New Roman</vt:lpstr>
      <vt:lpstr>Calibri Light</vt:lpstr>
      <vt:lpstr>Symbol</vt:lpstr>
      <vt:lpstr>新細明體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Adil Alazzawi</dc:creator>
  <cp:lastModifiedBy>Adil Alazzawi</cp:lastModifiedBy>
  <cp:revision>438</cp:revision>
  <dcterms:modified xsi:type="dcterms:W3CDTF">2017-09-07T17:21:27Z</dcterms:modified>
</cp:coreProperties>
</file>